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96" r:id="rId3"/>
    <p:sldId id="303" r:id="rId4"/>
    <p:sldId id="320" r:id="rId5"/>
    <p:sldId id="311" r:id="rId6"/>
    <p:sldId id="306" r:id="rId7"/>
    <p:sldId id="316" r:id="rId8"/>
    <p:sldId id="318" r:id="rId9"/>
    <p:sldId id="319" r:id="rId10"/>
    <p:sldId id="313" r:id="rId11"/>
    <p:sldId id="314" r:id="rId12"/>
    <p:sldId id="310" r:id="rId13"/>
    <p:sldId id="317" r:id="rId14"/>
    <p:sldId id="298" r:id="rId15"/>
    <p:sldId id="297" r:id="rId16"/>
  </p:sldIdLst>
  <p:sldSz cx="9144000" cy="5143500" type="screen16x9"/>
  <p:notesSz cx="6858000" cy="9144000"/>
  <p:embeddedFontLst>
    <p:embeddedFont>
      <p:font typeface="Fira Sans Extra Condensed" panose="020F0502020204030204" pitchFamily="34" charset="0"/>
      <p:regular r:id="rId18"/>
      <p:bold r:id="rId19"/>
      <p:italic r:id="rId20"/>
      <p:boldItalic r:id="rId21"/>
    </p:embeddedFont>
    <p:embeddedFont>
      <p:font typeface="Fira Sans Extra Condensed Medium" panose="020F0502020204030204" pitchFamily="34" charset="0"/>
      <p:regular r:id="rId22"/>
      <p:bold r:id="rId23"/>
      <p:italic r:id="rId24"/>
      <p:boldItalic r:id="rId25"/>
    </p:embeddedFont>
    <p:embeddedFont>
      <p:font typeface="Lora" panose="020F0502020204030204" pitchFamily="34" charset="0"/>
      <p:regular r:id="rId26"/>
      <p:bold r:id="rId27"/>
      <p:italic r:id="rId28"/>
      <p:boldItalic r:id="rId29"/>
    </p:embeddedFont>
    <p:embeddedFont>
      <p:font typeface="Montserrat" pitchFamily="2" charset="77"/>
      <p:regular r:id="rId30"/>
      <p:bold r:id="rId31"/>
      <p:italic r:id="rId32"/>
      <p:boldItalic r:id="rId33"/>
    </p:embeddedFont>
    <p:embeddedFont>
      <p:font typeface="Roboto" panose="02000000000000000000" pitchFamily="2" charset="0"/>
      <p:regular r:id="rId34"/>
      <p:bold r:id="rId35"/>
      <p:italic r:id="rId36"/>
      <p:boldItalic r:id="rId37"/>
    </p:embeddedFont>
    <p:embeddedFont>
      <p:font typeface="Source Sans Pro" panose="020B0503030403020204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516C"/>
    <a:srgbClr val="00BFF3"/>
    <a:srgbClr val="02B7E8"/>
    <a:srgbClr val="0070C0"/>
    <a:srgbClr val="3778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B7DF799-30FA-4E81-9A03-E76CF8082A68}">
  <a:tblStyle styleId="{AB7DF799-30FA-4E81-9A03-E76CF8082A6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A6B13DA-1A52-4BC2-868D-33AB9D5DA5F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198"/>
    <p:restoredTop sz="94665"/>
  </p:normalViewPr>
  <p:slideViewPr>
    <p:cSldViewPr snapToGrid="0" snapToObjects="1">
      <p:cViewPr varScale="1">
        <p:scale>
          <a:sx n="137" d="100"/>
          <a:sy n="137" d="100"/>
        </p:scale>
        <p:origin x="3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4" d="100"/>
        <a:sy n="11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font" Target="fonts/font23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Relationship Id="rId20" Type="http://schemas.openxmlformats.org/officeDocument/2006/relationships/font" Target="fonts/font3.fntdata"/><Relationship Id="rId41" Type="http://schemas.openxmlformats.org/officeDocument/2006/relationships/font" Target="fonts/font24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de662caeca6a342a/Personal%20Files/Seneca%20-%20Business%20Analytics/BAN%20Semester%202/240%20-%20Business%20Analytics%20Consulting%20Capstone%20Project/Lectures%20and%20Deliverables/Project/FINAL_ON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de662caeca6a342a/Personal%20Files/Seneca%20-%20Business%20Analytics/BAN%20Semester%202/240%20-%20Business%20Analytics%20Consulting%20Capstone%20Project/Lectures%20and%20Deliverables/Project/FINAL_ON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de662caeca6a342a/Personal%20Files/Seneca%20-%20Business%20Analytics/BAN%20Semester%202/240%20-%20Business%20Analytics%20Consulting%20Capstone%20Project/Lectures%20and%20Deliverables/Project/FINAL_ONE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de662caeca6a342a/Personal%20Files/Seneca%20-%20Business%20Analytics/BAN%20Semester%202/240%20-%20Business%20Analytics%20Consulting%20Capstone%20Project/Lectures%20and%20Deliverables/Project/FINAL_ONE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de662caeca6a342a/Personal%20Files/Seneca%20-%20Business%20Analytics/BAN%20Semester%202/240%20-%20Business%20Analytics%20Consulting%20Capstone%20Project/Lectures%20and%20Deliverables/Project/FINAL_ONE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de662caeca6a342a/Personal%20Files/Seneca%20-%20Business%20Analytics/BAN%20Semester%202/240%20-%20Business%20Analytics%20Consulting%20Capstone%20Project/Lectures%20and%20Deliverables/Project/FINAL_ONE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[FINAL_ONE.xlsx]Sheet4!$D$13</c:f>
              <c:strCache>
                <c:ptCount val="1"/>
                <c:pt idx="0">
                  <c:v>Average Store Size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[FINAL_ONE.xlsx]Sheet4!$C$14:$C$16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</c:v>
                </c:pt>
              </c:strCache>
            </c:strRef>
          </c:cat>
          <c:val>
            <c:numRef>
              <c:f>[FINAL_ONE.xlsx]Sheet4!$D$14:$D$16</c:f>
              <c:numCache>
                <c:formatCode>General</c:formatCode>
                <c:ptCount val="3"/>
                <c:pt idx="0">
                  <c:v>10</c:v>
                </c:pt>
                <c:pt idx="1">
                  <c:v>8</c:v>
                </c:pt>
                <c:pt idx="2">
                  <c:v>5.2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B04-4C41-A42F-80376569A4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375782815"/>
        <c:axId val="372243327"/>
      </c:barChart>
      <c:catAx>
        <c:axId val="375782815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2243327"/>
        <c:crosses val="autoZero"/>
        <c:auto val="1"/>
        <c:lblAlgn val="ctr"/>
        <c:lblOffset val="100"/>
        <c:noMultiLvlLbl val="0"/>
      </c:catAx>
      <c:valAx>
        <c:axId val="372243327"/>
        <c:scaling>
          <c:orientation val="minMax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57828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cap="none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sz="1600" b="0" cap="none" baseline="0" dirty="0"/>
              <a:t>Average Weekly Sales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cap="none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34925" cap="rnd">
              <a:solidFill>
                <a:schemeClr val="lt1"/>
              </a:solidFill>
              <a:round/>
            </a:ln>
            <a:effectLst>
              <a:outerShdw dist="25400" dir="2700000" algn="tl" rotWithShape="0">
                <a:schemeClr val="accent1"/>
              </a:outerShdw>
            </a:effectLst>
          </c:spPr>
          <c:marker>
            <c:symbol val="none"/>
          </c:marker>
          <c:cat>
            <c:strRef>
              <c:f>[FINAL_ONE.xlsx]Sheet4!$D$4:$O$4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[FINAL_ONE.xlsx]Sheet4!$D$5:$O$5</c:f>
              <c:numCache>
                <c:formatCode>General</c:formatCode>
                <c:ptCount val="12"/>
                <c:pt idx="0">
                  <c:v>14</c:v>
                </c:pt>
                <c:pt idx="1">
                  <c:v>16.399999999999999</c:v>
                </c:pt>
                <c:pt idx="2">
                  <c:v>15.5</c:v>
                </c:pt>
                <c:pt idx="3">
                  <c:v>15.7</c:v>
                </c:pt>
                <c:pt idx="4">
                  <c:v>15.9</c:v>
                </c:pt>
                <c:pt idx="5">
                  <c:v>16.5</c:v>
                </c:pt>
                <c:pt idx="6">
                  <c:v>15.8</c:v>
                </c:pt>
                <c:pt idx="7">
                  <c:v>16.2</c:v>
                </c:pt>
                <c:pt idx="8">
                  <c:v>15.2</c:v>
                </c:pt>
                <c:pt idx="9">
                  <c:v>15.7</c:v>
                </c:pt>
                <c:pt idx="10">
                  <c:v>18.5</c:v>
                </c:pt>
                <c:pt idx="11">
                  <c:v>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7C5-9F49-8D72-7FB6A21905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gradFill>
                <a:gsLst>
                  <a:gs pos="0">
                    <a:schemeClr val="lt1"/>
                  </a:gs>
                  <a:gs pos="100000">
                    <a:schemeClr val="lt1">
                      <a:alpha val="0"/>
                    </a:schemeClr>
                  </a:gs>
                </a:gsLst>
                <a:lin ang="5400000" scaled="0"/>
              </a:gradFill>
              <a:round/>
            </a:ln>
            <a:effectLst/>
          </c:spPr>
        </c:dropLines>
        <c:smooth val="0"/>
        <c:axId val="375643007"/>
        <c:axId val="375935023"/>
      </c:lineChart>
      <c:catAx>
        <c:axId val="3756430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spc="1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5935023"/>
        <c:crosses val="autoZero"/>
        <c:auto val="1"/>
        <c:lblAlgn val="ctr"/>
        <c:lblOffset val="100"/>
        <c:noMultiLvlLbl val="0"/>
      </c:catAx>
      <c:valAx>
        <c:axId val="375935023"/>
        <c:scaling>
          <c:orientation val="minMax"/>
          <c:max val="22"/>
          <c:min val="12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56430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US" sz="1600" b="0">
                <a:solidFill>
                  <a:schemeClr val="bg1"/>
                </a:solidFill>
              </a:rPr>
              <a:t>Average Weekly Sales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bg1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cat>
            <c:strRef>
              <c:f>[FINAL_ONE.xlsx]Sheet4!$D$8:$E$8</c:f>
              <c:strCache>
                <c:ptCount val="2"/>
                <c:pt idx="0">
                  <c:v>Regular</c:v>
                </c:pt>
                <c:pt idx="1">
                  <c:v>Holiday</c:v>
                </c:pt>
              </c:strCache>
            </c:strRef>
          </c:cat>
          <c:val>
            <c:numRef>
              <c:f>[FINAL_ONE.xlsx]Sheet4!$D$9:$E$9</c:f>
              <c:numCache>
                <c:formatCode>General</c:formatCode>
                <c:ptCount val="2"/>
                <c:pt idx="0">
                  <c:v>15.3</c:v>
                </c:pt>
                <c:pt idx="1">
                  <c:v>17.100000000000001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150-0141-A977-07A9D34894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341221583"/>
        <c:axId val="327926303"/>
      </c:barChart>
      <c:catAx>
        <c:axId val="3412215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7926303"/>
        <c:crosses val="autoZero"/>
        <c:auto val="1"/>
        <c:lblAlgn val="ctr"/>
        <c:lblOffset val="100"/>
        <c:noMultiLvlLbl val="0"/>
      </c:catAx>
      <c:valAx>
        <c:axId val="327926303"/>
        <c:scaling>
          <c:orientation val="minMax"/>
          <c:max val="17.5"/>
          <c:min val="0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1221583"/>
        <c:crosses val="autoZero"/>
        <c:crossBetween val="between"/>
        <c:majorUnit val="2.5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CA" dirty="0"/>
              <a:t>Categories on Markdown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00BFF3"/>
            </a:solidFill>
            <a:ln>
              <a:noFill/>
            </a:ln>
            <a:effectLst/>
          </c:spPr>
          <c:invertIfNegative val="0"/>
          <c:cat>
            <c:strRef>
              <c:f>'[FINAL_ONE.xlsx]FINAL_ONE (3)'!$D$235170:$D$235173</c:f>
              <c:strCache>
                <c:ptCount val="4"/>
                <c:pt idx="0">
                  <c:v>Region A</c:v>
                </c:pt>
                <c:pt idx="1">
                  <c:v>Region B</c:v>
                </c:pt>
                <c:pt idx="2">
                  <c:v>Region C</c:v>
                </c:pt>
                <c:pt idx="3">
                  <c:v>Region D</c:v>
                </c:pt>
              </c:strCache>
            </c:strRef>
          </c:cat>
          <c:val>
            <c:numRef>
              <c:f>'[FINAL_ONE.xlsx]FINAL_ONE (3)'!$I$235170:$I$235173</c:f>
              <c:numCache>
                <c:formatCode>_-* #,##0_-;\-* #,##0_-;_-* "-"??_-;_-@_-</c:formatCode>
                <c:ptCount val="4"/>
                <c:pt idx="0">
                  <c:v>5013.4491036397567</c:v>
                </c:pt>
                <c:pt idx="1">
                  <c:v>4180.6394711434568</c:v>
                </c:pt>
                <c:pt idx="2">
                  <c:v>4044.5703505867164</c:v>
                </c:pt>
                <c:pt idx="3">
                  <c:v>4636.6150718244571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DDF-A945-A602-2128F26A62B4}"/>
            </c:ext>
          </c:extLst>
        </c:ser>
        <c:ser>
          <c:idx val="1"/>
          <c:order val="1"/>
          <c:spPr>
            <a:solidFill>
              <a:srgbClr val="00BFF3"/>
            </a:solidFill>
            <a:ln>
              <a:noFill/>
            </a:ln>
            <a:effectLst/>
          </c:spPr>
          <c:invertIfNegative val="0"/>
          <c:cat>
            <c:strRef>
              <c:f>'[FINAL_ONE.xlsx]FINAL_ONE (3)'!$D$235170:$D$235173</c:f>
              <c:strCache>
                <c:ptCount val="4"/>
                <c:pt idx="0">
                  <c:v>Region A</c:v>
                </c:pt>
                <c:pt idx="1">
                  <c:v>Region B</c:v>
                </c:pt>
                <c:pt idx="2">
                  <c:v>Region C</c:v>
                </c:pt>
                <c:pt idx="3">
                  <c:v>Region D</c:v>
                </c:pt>
              </c:strCache>
            </c:strRef>
          </c:cat>
          <c:val>
            <c:numRef>
              <c:f>'[FINAL_ONE.xlsx]FINAL_ONE (3)'!$J$235170:$J$235173</c:f>
              <c:numCache>
                <c:formatCode>_-* #,##0_-;\-* #,##0_-;_-* "-"??_-;_-@_-</c:formatCode>
                <c:ptCount val="4"/>
                <c:pt idx="0">
                  <c:v>2669.1452502681282</c:v>
                </c:pt>
                <c:pt idx="1">
                  <c:v>4316.5280094375321</c:v>
                </c:pt>
                <c:pt idx="2">
                  <c:v>386.66589270940256</c:v>
                </c:pt>
                <c:pt idx="3">
                  <c:v>84.972007169822632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DDF-A945-A602-2128F26A62B4}"/>
            </c:ext>
          </c:extLst>
        </c:ser>
        <c:ser>
          <c:idx val="2"/>
          <c:order val="2"/>
          <c:spPr>
            <a:solidFill>
              <a:srgbClr val="00BFF3"/>
            </a:solidFill>
            <a:ln>
              <a:noFill/>
            </a:ln>
            <a:effectLst/>
          </c:spPr>
          <c:invertIfNegative val="0"/>
          <c:cat>
            <c:strRef>
              <c:f>'[FINAL_ONE.xlsx]FINAL_ONE (3)'!$D$235170:$D$235173</c:f>
              <c:strCache>
                <c:ptCount val="4"/>
                <c:pt idx="0">
                  <c:v>Region A</c:v>
                </c:pt>
                <c:pt idx="1">
                  <c:v>Region B</c:v>
                </c:pt>
                <c:pt idx="2">
                  <c:v>Region C</c:v>
                </c:pt>
                <c:pt idx="3">
                  <c:v>Region D</c:v>
                </c:pt>
              </c:strCache>
            </c:strRef>
          </c:cat>
          <c:val>
            <c:numRef>
              <c:f>'[FINAL_ONE.xlsx]FINAL_ONE (3)'!$K$235170:$K$235173</c:f>
              <c:numCache>
                <c:formatCode>_-* #,##0_-;\-* #,##0_-;_-* "-"??_-;_-@_-</c:formatCode>
                <c:ptCount val="4"/>
                <c:pt idx="0">
                  <c:v>1636.4412830377426</c:v>
                </c:pt>
                <c:pt idx="1">
                  <c:v>673.36982976405091</c:v>
                </c:pt>
                <c:pt idx="2">
                  <c:v>198.44191520331805</c:v>
                </c:pt>
                <c:pt idx="3">
                  <c:v>32.33358643054504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DDF-A945-A602-2128F26A62B4}"/>
            </c:ext>
          </c:extLst>
        </c:ser>
        <c:ser>
          <c:idx val="3"/>
          <c:order val="3"/>
          <c:spPr>
            <a:solidFill>
              <a:srgbClr val="00BFF3"/>
            </a:solidFill>
            <a:ln>
              <a:noFill/>
            </a:ln>
            <a:effectLst/>
          </c:spPr>
          <c:invertIfNegative val="0"/>
          <c:cat>
            <c:strRef>
              <c:f>'[FINAL_ONE.xlsx]FINAL_ONE (3)'!$D$235170:$D$235173</c:f>
              <c:strCache>
                <c:ptCount val="4"/>
                <c:pt idx="0">
                  <c:v>Region A</c:v>
                </c:pt>
                <c:pt idx="1">
                  <c:v>Region B</c:v>
                </c:pt>
                <c:pt idx="2">
                  <c:v>Region C</c:v>
                </c:pt>
                <c:pt idx="3">
                  <c:v>Region D</c:v>
                </c:pt>
              </c:strCache>
            </c:strRef>
          </c:cat>
          <c:val>
            <c:numRef>
              <c:f>'[FINAL_ONE.xlsx]FINAL_ONE (3)'!$L$235170:$L$235173</c:f>
              <c:numCache>
                <c:formatCode>_-* #,##0_-;\-* #,##0_-;_-* "-"??_-;_-@_-</c:formatCode>
                <c:ptCount val="4"/>
                <c:pt idx="0">
                  <c:v>2237.2696611051028</c:v>
                </c:pt>
                <c:pt idx="1">
                  <c:v>2565.8177415608138</c:v>
                </c:pt>
                <c:pt idx="2">
                  <c:v>1250.9948616345966</c:v>
                </c:pt>
                <c:pt idx="3">
                  <c:v>1937.9798030198313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DDF-A945-A602-2128F26A62B4}"/>
            </c:ext>
          </c:extLst>
        </c:ser>
        <c:ser>
          <c:idx val="4"/>
          <c:order val="4"/>
          <c:spPr>
            <a:solidFill>
              <a:srgbClr val="00BFF3"/>
            </a:solidFill>
            <a:ln>
              <a:noFill/>
            </a:ln>
            <a:effectLst/>
          </c:spPr>
          <c:invertIfNegative val="0"/>
          <c:cat>
            <c:strRef>
              <c:f>'[FINAL_ONE.xlsx]FINAL_ONE (3)'!$D$235170:$D$235173</c:f>
              <c:strCache>
                <c:ptCount val="4"/>
                <c:pt idx="0">
                  <c:v>Region A</c:v>
                </c:pt>
                <c:pt idx="1">
                  <c:v>Region B</c:v>
                </c:pt>
                <c:pt idx="2">
                  <c:v>Region C</c:v>
                </c:pt>
                <c:pt idx="3">
                  <c:v>Region D</c:v>
                </c:pt>
              </c:strCache>
            </c:strRef>
          </c:cat>
          <c:val>
            <c:numRef>
              <c:f>'[FINAL_ONE.xlsx]FINAL_ONE (3)'!$M$235170:$M$235173</c:f>
              <c:numCache>
                <c:formatCode>_-* #,##0_-;\-* #,##0_-;_-* "-"??_-;_-@_-</c:formatCode>
                <c:ptCount val="4"/>
                <c:pt idx="0">
                  <c:v>3157.8953690156577</c:v>
                </c:pt>
                <c:pt idx="1">
                  <c:v>2263.8739735027298</c:v>
                </c:pt>
                <c:pt idx="2">
                  <c:v>2422.1972008212456</c:v>
                </c:pt>
                <c:pt idx="3">
                  <c:v>2943.7267634466352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DDF-A945-A602-2128F26A62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24348256"/>
        <c:axId val="1924344928"/>
      </c:barChart>
      <c:catAx>
        <c:axId val="1924348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4344928"/>
        <c:crosses val="autoZero"/>
        <c:auto val="1"/>
        <c:lblAlgn val="ctr"/>
        <c:lblOffset val="100"/>
        <c:noMultiLvlLbl val="0"/>
      </c:catAx>
      <c:valAx>
        <c:axId val="1924344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-* #,##0_-;\-* #,##0_-;_-* &quot;-&quot;??_-;_-@_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4348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CA"/>
              <a:t>Store Size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'[FINAL_ONE.xlsx]FINAL_ONE (3)'!$D$235170:$D$235173</c:f>
              <c:strCache>
                <c:ptCount val="4"/>
                <c:pt idx="0">
                  <c:v>Region A</c:v>
                </c:pt>
                <c:pt idx="1">
                  <c:v>Region B</c:v>
                </c:pt>
                <c:pt idx="2">
                  <c:v>Region C</c:v>
                </c:pt>
                <c:pt idx="3">
                  <c:v>Region D</c:v>
                </c:pt>
              </c:strCache>
            </c:strRef>
          </c:cat>
          <c:val>
            <c:numRef>
              <c:f>'[FINAL_ONE.xlsx]FINAL_ONE (3)'!$P$235170:$P$235173</c:f>
              <c:numCache>
                <c:formatCode>0</c:formatCode>
                <c:ptCount val="4"/>
                <c:pt idx="0">
                  <c:v>140180.95593893901</c:v>
                </c:pt>
                <c:pt idx="1">
                  <c:v>139999.40558983665</c:v>
                </c:pt>
                <c:pt idx="2">
                  <c:v>135828.77427905978</c:v>
                </c:pt>
                <c:pt idx="3">
                  <c:v>128896.62877809025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730-2E4F-8C0E-B3C6FD5B4B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24348256"/>
        <c:axId val="1924344928"/>
      </c:barChart>
      <c:catAx>
        <c:axId val="1924348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4344928"/>
        <c:crosses val="autoZero"/>
        <c:auto val="1"/>
        <c:lblAlgn val="ctr"/>
        <c:lblOffset val="100"/>
        <c:noMultiLvlLbl val="0"/>
      </c:catAx>
      <c:valAx>
        <c:axId val="1924344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4348256"/>
        <c:crosses val="autoZero"/>
        <c:crossBetween val="between"/>
        <c:dispUnits>
          <c:builtInUnit val="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CA"/>
              <a:t>Weekly Sales per Stores Size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'[FINAL_ONE.xlsx]FINAL_ONE (3)'!$D$235170:$D$235173</c:f>
              <c:strCache>
                <c:ptCount val="4"/>
                <c:pt idx="0">
                  <c:v>Region A</c:v>
                </c:pt>
                <c:pt idx="1">
                  <c:v>Region B</c:v>
                </c:pt>
                <c:pt idx="2">
                  <c:v>Region C</c:v>
                </c:pt>
                <c:pt idx="3">
                  <c:v>Region D</c:v>
                </c:pt>
              </c:strCache>
            </c:strRef>
          </c:cat>
          <c:val>
            <c:numRef>
              <c:f>'[FINAL_ONE.xlsx]FINAL_ONE (3)'!$AH$235170:$AH$235173</c:f>
              <c:numCache>
                <c:formatCode>_-* #,##0.00_-;\-* #,##0.00_-;_-* "-"??_-;_-@_-</c:formatCode>
                <c:ptCount val="4"/>
                <c:pt idx="0">
                  <c:v>0.12248877700465896</c:v>
                </c:pt>
                <c:pt idx="1">
                  <c:v>0.10959354431478759</c:v>
                </c:pt>
                <c:pt idx="2">
                  <c:v>0.12725410790622749</c:v>
                </c:pt>
                <c:pt idx="3">
                  <c:v>0.14096456366998097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4A7-2945-ADE2-A7350CEEE7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24348256"/>
        <c:axId val="1924344928"/>
      </c:barChart>
      <c:catAx>
        <c:axId val="1924348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4344928"/>
        <c:crosses val="autoZero"/>
        <c:auto val="1"/>
        <c:lblAlgn val="ctr"/>
        <c:lblOffset val="100"/>
        <c:noMultiLvlLbl val="0"/>
      </c:catAx>
      <c:valAx>
        <c:axId val="1924344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4348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9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12700" cap="flat" cmpd="sng" algn="ctr">
        <a:solidFill>
          <a:schemeClr val="lt1"/>
        </a:solidFill>
        <a:round/>
      </a:ln>
    </cs:spPr>
    <cs:defRPr sz="1197" kern="1200" spc="10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lt1"/>
            </a:gs>
            <a:gs pos="100000">
              <a:schemeClr val="lt1">
                <a:alpha val="0"/>
              </a:schemeClr>
            </a:gs>
          </a:gsLst>
          <a:lin ang="5400000" scaled="0"/>
        </a:gradFill>
        <a:round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jpe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0576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Recommend additional data to better assess new locations for Captain Burgers’ store expansion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Before making the </a:t>
            </a:r>
            <a:r>
              <a:rPr lang="en-US" dirty="0" err="1"/>
              <a:t>reco</a:t>
            </a:r>
            <a:r>
              <a:rPr lang="en-US" dirty="0"/>
              <a:t> – a few assumptions are made.  Without these assumptions, the </a:t>
            </a:r>
            <a:r>
              <a:rPr lang="en-US" dirty="0" err="1"/>
              <a:t>reco</a:t>
            </a:r>
            <a:r>
              <a:rPr lang="en-US" dirty="0"/>
              <a:t> will not be highly targeted.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Mainstream – not catering to specific group of consumers, not ultra expensive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Mainly sit-in over delivery – why is this important, delivery – foot traffic is not important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Apolitical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Recommendation: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Exposure to large consumer groups – traffic is very important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Competition is a critical component in predicting commercial performance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Crime Rate – this affects traffic and consumers’ willingness to eat out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7550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633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25778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89951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24385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84029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0662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25" y="0"/>
            <a:ext cx="91440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Google Shape;11;p2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39200" y="645550"/>
            <a:ext cx="6865800" cy="192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" name="Google Shape;26;p5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7131300" cy="27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»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»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»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" name="Google Shape;32;p6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1010200" y="1443000"/>
            <a:ext cx="3461400" cy="27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»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680125" y="1443000"/>
            <a:ext cx="3461400" cy="27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»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9" name="Google Shape;39;p7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1010200" y="1458421"/>
            <a:ext cx="2298600" cy="28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2"/>
          </p:nvPr>
        </p:nvSpPr>
        <p:spPr>
          <a:xfrm>
            <a:off x="3426550" y="1458421"/>
            <a:ext cx="2298600" cy="28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3"/>
          </p:nvPr>
        </p:nvSpPr>
        <p:spPr>
          <a:xfrm>
            <a:off x="5842900" y="1458421"/>
            <a:ext cx="2298600" cy="28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/>
          <p:nvPr/>
        </p:nvSpPr>
        <p:spPr>
          <a:xfrm rot="10800000" flipH="1">
            <a:off x="-25" y="1289850"/>
            <a:ext cx="9144000" cy="385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" name="Google Shape;64;p12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2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7131300" cy="27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Char char="»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Char char="»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Char char="»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●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■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●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■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8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chart" Target="../charts/char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>
            <a:spLocks noGrp="1"/>
          </p:cNvSpPr>
          <p:nvPr>
            <p:ph type="ctrTitle"/>
          </p:nvPr>
        </p:nvSpPr>
        <p:spPr>
          <a:xfrm>
            <a:off x="1139200" y="645550"/>
            <a:ext cx="6865800" cy="192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PH" sz="2000" b="0" dirty="0"/>
              <a:t>Analyzing 			in-store markdowns and their impact on sales in different seasonal and economic conditions in the US</a:t>
            </a:r>
            <a:endParaRPr sz="2000" b="0" dirty="0"/>
          </a:p>
        </p:txBody>
      </p:sp>
      <p:grpSp>
        <p:nvGrpSpPr>
          <p:cNvPr id="71" name="Google Shape;71;p13"/>
          <p:cNvGrpSpPr/>
          <p:nvPr/>
        </p:nvGrpSpPr>
        <p:grpSpPr>
          <a:xfrm>
            <a:off x="6991960" y="3047878"/>
            <a:ext cx="1006738" cy="954227"/>
            <a:chOff x="5300400" y="3670175"/>
            <a:chExt cx="421300" cy="399325"/>
          </a:xfrm>
        </p:grpSpPr>
        <p:sp>
          <p:nvSpPr>
            <p:cNvPr id="72" name="Google Shape;72;p13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EF2"/>
                </a:solidFill>
              </a:endParaRPr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EF2"/>
                </a:solidFill>
              </a:endParaRPr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EF2"/>
                </a:solidFill>
              </a:endParaRPr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EF2"/>
                </a:solidFill>
              </a:endParaRPr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EF2"/>
                </a:solidFill>
              </a:endParaRPr>
            </a:p>
          </p:txBody>
        </p:sp>
      </p:grpSp>
      <p:sp>
        <p:nvSpPr>
          <p:cNvPr id="9" name="Google Shape;427;p38">
            <a:extLst>
              <a:ext uri="{FF2B5EF4-FFF2-40B4-BE49-F238E27FC236}">
                <a16:creationId xmlns:a16="http://schemas.microsoft.com/office/drawing/2014/main" id="{B9C31FB9-FFBC-9C42-A5BD-AE1FF12BFF65}"/>
              </a:ext>
            </a:extLst>
          </p:cNvPr>
          <p:cNvSpPr txBox="1"/>
          <p:nvPr/>
        </p:nvSpPr>
        <p:spPr>
          <a:xfrm>
            <a:off x="1203608" y="2630069"/>
            <a:ext cx="6778095" cy="896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latin typeface="Lora"/>
                <a:ea typeface="Lora"/>
                <a:cs typeface="Lora"/>
                <a:sym typeface="Lora"/>
              </a:rPr>
              <a:t>Team leader: 	Leslie S. Lopez-Espinoza		Submitted to: Stephen </a:t>
            </a:r>
            <a:r>
              <a:rPr lang="en" sz="1000" dirty="0" err="1">
                <a:latin typeface="Lora"/>
                <a:ea typeface="Lora"/>
                <a:cs typeface="Lora"/>
                <a:sym typeface="Lora"/>
              </a:rPr>
              <a:t>Perelgut</a:t>
            </a:r>
            <a:endParaRPr lang="en" sz="1000" dirty="0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>
                <a:latin typeface="Lora"/>
                <a:ea typeface="Lora"/>
                <a:cs typeface="Lora"/>
                <a:sym typeface="Lora"/>
              </a:rPr>
              <a:t>Members: 	Benedicto Gerald Blanco		Presented on: 12 August 2021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>
                <a:latin typeface="Lora"/>
                <a:ea typeface="Lora"/>
                <a:cs typeface="Lora"/>
                <a:sym typeface="Lora"/>
              </a:rPr>
              <a:t>	Hazel </a:t>
            </a:r>
            <a:r>
              <a:rPr lang="en-US" sz="1000" dirty="0" err="1">
                <a:latin typeface="Lora"/>
                <a:ea typeface="Lora"/>
                <a:cs typeface="Lora"/>
                <a:sym typeface="Lora"/>
              </a:rPr>
              <a:t>Elif</a:t>
            </a:r>
            <a:r>
              <a:rPr lang="en-US" sz="1000" dirty="0">
                <a:latin typeface="Lora"/>
                <a:ea typeface="Lora"/>
                <a:cs typeface="Lora"/>
                <a:sym typeface="Lora"/>
              </a:rPr>
              <a:t> </a:t>
            </a:r>
            <a:r>
              <a:rPr lang="en-US" sz="1000" dirty="0" err="1">
                <a:latin typeface="Lora"/>
                <a:ea typeface="Lora"/>
                <a:cs typeface="Lora"/>
                <a:sym typeface="Lora"/>
              </a:rPr>
              <a:t>Ercin</a:t>
            </a:r>
            <a:endParaRPr lang="en-US" sz="1000" dirty="0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>
                <a:latin typeface="Lora"/>
                <a:ea typeface="Lora"/>
                <a:cs typeface="Lora"/>
                <a:sym typeface="Lora"/>
              </a:rPr>
              <a:t>	Dheeraj </a:t>
            </a:r>
            <a:r>
              <a:rPr lang="en-US" sz="1000" dirty="0" err="1">
                <a:latin typeface="Lora"/>
                <a:ea typeface="Lora"/>
                <a:cs typeface="Lora"/>
                <a:sym typeface="Lora"/>
              </a:rPr>
              <a:t>Savanthy</a:t>
            </a:r>
            <a:endParaRPr lang="en-US" sz="1000" dirty="0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>
                <a:latin typeface="Lora"/>
                <a:ea typeface="Lora"/>
                <a:cs typeface="Lora"/>
                <a:sym typeface="Lora"/>
              </a:rPr>
              <a:t>	</a:t>
            </a:r>
            <a:r>
              <a:rPr lang="en-US" sz="1000" dirty="0" err="1">
                <a:latin typeface="Lora"/>
                <a:ea typeface="Lora"/>
                <a:cs typeface="Lora"/>
                <a:sym typeface="Lora"/>
              </a:rPr>
              <a:t>Visnhu</a:t>
            </a:r>
            <a:r>
              <a:rPr lang="en-US" sz="1000" dirty="0">
                <a:latin typeface="Lora"/>
                <a:ea typeface="Lora"/>
                <a:cs typeface="Lora"/>
                <a:sym typeface="Lora"/>
              </a:rPr>
              <a:t> Soman</a:t>
            </a:r>
            <a:endParaRPr sz="1000" dirty="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0" name="Picture 4" descr="Walmart Logo png transparent">
            <a:extLst>
              <a:ext uri="{FF2B5EF4-FFF2-40B4-BE49-F238E27FC236}">
                <a16:creationId xmlns:a16="http://schemas.microsoft.com/office/drawing/2014/main" id="{4EA1DA6B-DD09-5A4E-ACD6-4668FA70A9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1377" y="1429279"/>
            <a:ext cx="2053343" cy="487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784C87-2614-4BEB-A8C0-71FB9C53D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Regions A and B have more categories and at higher levels of markdown</a:t>
            </a:r>
            <a:endParaRPr lang="en-CA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5BD98AB9-9381-B742-88BD-0556FDA13B4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44971845"/>
              </p:ext>
            </p:extLst>
          </p:nvPr>
        </p:nvGraphicFramePr>
        <p:xfrm>
          <a:off x="675640" y="1320125"/>
          <a:ext cx="7792720" cy="31028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1724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80308-399B-48CA-A050-59CCCF7A3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Bigger store size not higher efficiency</a:t>
            </a:r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72171B-A73A-4C9E-B025-204A7CAA1B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86C597F-1F25-1E4A-8F41-CF0632F1A772}"/>
              </a:ext>
            </a:extLst>
          </p:cNvPr>
          <p:cNvGrpSpPr/>
          <p:nvPr/>
        </p:nvGrpSpPr>
        <p:grpSpPr>
          <a:xfrm>
            <a:off x="974080" y="1412142"/>
            <a:ext cx="3498860" cy="2926092"/>
            <a:chOff x="974080" y="1412142"/>
            <a:chExt cx="3498860" cy="292609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B6BFF35-9EE7-4EC4-9DE9-4CE49440C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74080" y="1412142"/>
              <a:ext cx="3498860" cy="292609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graphicFrame>
          <p:nvGraphicFramePr>
            <p:cNvPr id="16" name="Chart 15">
              <a:extLst>
                <a:ext uri="{FF2B5EF4-FFF2-40B4-BE49-F238E27FC236}">
                  <a16:creationId xmlns:a16="http://schemas.microsoft.com/office/drawing/2014/main" id="{8E00B37A-7129-3643-9798-2193314DD965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844676645"/>
                </p:ext>
              </p:extLst>
            </p:nvPr>
          </p:nvGraphicFramePr>
          <p:xfrm>
            <a:off x="1010200" y="1421609"/>
            <a:ext cx="3462740" cy="282527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F3BE98B-48F5-3F46-91D7-52BB76F3A0C6}"/>
              </a:ext>
            </a:extLst>
          </p:cNvPr>
          <p:cNvGrpSpPr/>
          <p:nvPr/>
        </p:nvGrpSpPr>
        <p:grpSpPr>
          <a:xfrm>
            <a:off x="4715251" y="1412142"/>
            <a:ext cx="3498860" cy="2926092"/>
            <a:chOff x="4715251" y="1412142"/>
            <a:chExt cx="3498860" cy="292609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A173581F-AB02-475A-ABAF-3B3D25317A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15251" y="1412142"/>
              <a:ext cx="3498860" cy="292609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graphicFrame>
          <p:nvGraphicFramePr>
            <p:cNvPr id="17" name="Chart 16">
              <a:extLst>
                <a:ext uri="{FF2B5EF4-FFF2-40B4-BE49-F238E27FC236}">
                  <a16:creationId xmlns:a16="http://schemas.microsoft.com/office/drawing/2014/main" id="{9C0409BE-7861-384A-A177-CA08AF95AC97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63203577"/>
                </p:ext>
              </p:extLst>
            </p:nvPr>
          </p:nvGraphicFramePr>
          <p:xfrm>
            <a:off x="4778709" y="1412142"/>
            <a:ext cx="3435402" cy="282255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4922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Limitations</a:t>
            </a:r>
            <a:endParaRPr sz="1800" dirty="0"/>
          </a:p>
        </p:txBody>
      </p:sp>
      <p:sp>
        <p:nvSpPr>
          <p:cNvPr id="143" name="Google Shape;143;p20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8" name="Google Shape;140;p20">
            <a:extLst>
              <a:ext uri="{FF2B5EF4-FFF2-40B4-BE49-F238E27FC236}">
                <a16:creationId xmlns:a16="http://schemas.microsoft.com/office/drawing/2014/main" id="{F14921EE-4680-AC48-A8EB-005F7BC30F81}"/>
              </a:ext>
            </a:extLst>
          </p:cNvPr>
          <p:cNvSpPr txBox="1">
            <a:spLocks/>
          </p:cNvSpPr>
          <p:nvPr/>
        </p:nvSpPr>
        <p:spPr>
          <a:xfrm>
            <a:off x="919535" y="1421807"/>
            <a:ext cx="7304925" cy="406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0"/>
              </a:spcBef>
              <a:buFont typeface="Source Sans Pro"/>
              <a:buNone/>
            </a:pPr>
            <a:r>
              <a:rPr lang="en-PH" sz="1600" b="1" dirty="0">
                <a:solidFill>
                  <a:srgbClr val="00BEF2"/>
                </a:solidFill>
              </a:rPr>
              <a:t>Covid-19</a:t>
            </a:r>
            <a:r>
              <a:rPr lang="en-PH" sz="1600" dirty="0">
                <a:solidFill>
                  <a:schemeClr val="tx1"/>
                </a:solidFill>
              </a:rPr>
              <a:t> – changes in product, channel, pricing and other market dynamics</a:t>
            </a:r>
            <a:endParaRPr lang="en-PH" sz="1800" b="1" dirty="0">
              <a:solidFill>
                <a:srgbClr val="00BEF2"/>
              </a:solidFill>
            </a:endParaRPr>
          </a:p>
        </p:txBody>
      </p:sp>
      <p:sp>
        <p:nvSpPr>
          <p:cNvPr id="6" name="Google Shape;140;p20">
            <a:extLst>
              <a:ext uri="{FF2B5EF4-FFF2-40B4-BE49-F238E27FC236}">
                <a16:creationId xmlns:a16="http://schemas.microsoft.com/office/drawing/2014/main" id="{60292742-D59C-4241-AE36-078202E596BB}"/>
              </a:ext>
            </a:extLst>
          </p:cNvPr>
          <p:cNvSpPr txBox="1">
            <a:spLocks/>
          </p:cNvSpPr>
          <p:nvPr/>
        </p:nvSpPr>
        <p:spPr>
          <a:xfrm>
            <a:off x="919535" y="1932903"/>
            <a:ext cx="7304925" cy="406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0"/>
              </a:spcBef>
              <a:buFont typeface="Source Sans Pro"/>
              <a:buNone/>
            </a:pPr>
            <a:r>
              <a:rPr lang="en-PH" sz="1600" b="1" dirty="0">
                <a:solidFill>
                  <a:srgbClr val="00BEF2"/>
                </a:solidFill>
              </a:rPr>
              <a:t>Online</a:t>
            </a:r>
            <a:r>
              <a:rPr lang="en-PH" sz="1600" dirty="0">
                <a:solidFill>
                  <a:schemeClr val="tx1"/>
                </a:solidFill>
              </a:rPr>
              <a:t> – rise of Amazon</a:t>
            </a:r>
            <a:endParaRPr lang="en-PH" sz="1800" b="1" dirty="0">
              <a:solidFill>
                <a:srgbClr val="00BEF2"/>
              </a:solidFill>
            </a:endParaRPr>
          </a:p>
        </p:txBody>
      </p:sp>
      <p:sp>
        <p:nvSpPr>
          <p:cNvPr id="7" name="Google Shape;140;p20">
            <a:extLst>
              <a:ext uri="{FF2B5EF4-FFF2-40B4-BE49-F238E27FC236}">
                <a16:creationId xmlns:a16="http://schemas.microsoft.com/office/drawing/2014/main" id="{4B140F69-54C8-FA47-AB2B-25CD06E3B34F}"/>
              </a:ext>
            </a:extLst>
          </p:cNvPr>
          <p:cNvSpPr txBox="1">
            <a:spLocks/>
          </p:cNvSpPr>
          <p:nvPr/>
        </p:nvSpPr>
        <p:spPr>
          <a:xfrm>
            <a:off x="919535" y="2443999"/>
            <a:ext cx="7304925" cy="406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0"/>
              </a:spcBef>
              <a:buFont typeface="Source Sans Pro"/>
              <a:buNone/>
            </a:pPr>
            <a:r>
              <a:rPr lang="en-PH" sz="1600" b="1" dirty="0">
                <a:solidFill>
                  <a:srgbClr val="00BEF2"/>
                </a:solidFill>
              </a:rPr>
              <a:t>Walmart Changes</a:t>
            </a:r>
            <a:r>
              <a:rPr lang="en-PH" sz="1600" dirty="0">
                <a:solidFill>
                  <a:schemeClr val="tx1"/>
                </a:solidFill>
              </a:rPr>
              <a:t> – operations mix change in the past 5 years</a:t>
            </a:r>
            <a:endParaRPr lang="en-PH" sz="1800" b="1" dirty="0">
              <a:solidFill>
                <a:srgbClr val="00BEF2"/>
              </a:solidFill>
            </a:endParaRPr>
          </a:p>
        </p:txBody>
      </p:sp>
      <p:sp>
        <p:nvSpPr>
          <p:cNvPr id="9" name="Google Shape;140;p20">
            <a:extLst>
              <a:ext uri="{FF2B5EF4-FFF2-40B4-BE49-F238E27FC236}">
                <a16:creationId xmlns:a16="http://schemas.microsoft.com/office/drawing/2014/main" id="{367FF86B-514D-6240-87A8-D51F1356C364}"/>
              </a:ext>
            </a:extLst>
          </p:cNvPr>
          <p:cNvSpPr txBox="1">
            <a:spLocks/>
          </p:cNvSpPr>
          <p:nvPr/>
        </p:nvSpPr>
        <p:spPr>
          <a:xfrm>
            <a:off x="919535" y="2955095"/>
            <a:ext cx="7304925" cy="406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0"/>
              </a:spcBef>
              <a:buFont typeface="Source Sans Pro"/>
              <a:buNone/>
            </a:pPr>
            <a:r>
              <a:rPr lang="en-PH" sz="1600" b="1" dirty="0">
                <a:solidFill>
                  <a:srgbClr val="00BEF2"/>
                </a:solidFill>
              </a:rPr>
              <a:t>Competition </a:t>
            </a:r>
            <a:r>
              <a:rPr lang="en-PH" sz="1600" dirty="0">
                <a:solidFill>
                  <a:schemeClr val="tx1"/>
                </a:solidFill>
              </a:rPr>
              <a:t>– no available data </a:t>
            </a:r>
            <a:endParaRPr lang="en-PH" sz="1800" b="1" dirty="0">
              <a:solidFill>
                <a:srgbClr val="00BEF2"/>
              </a:solidFill>
            </a:endParaRPr>
          </a:p>
        </p:txBody>
      </p:sp>
      <p:sp>
        <p:nvSpPr>
          <p:cNvPr id="10" name="Google Shape;140;p20">
            <a:extLst>
              <a:ext uri="{FF2B5EF4-FFF2-40B4-BE49-F238E27FC236}">
                <a16:creationId xmlns:a16="http://schemas.microsoft.com/office/drawing/2014/main" id="{FB29F851-244D-48C5-977D-B232937954FC}"/>
              </a:ext>
            </a:extLst>
          </p:cNvPr>
          <p:cNvSpPr txBox="1">
            <a:spLocks/>
          </p:cNvSpPr>
          <p:nvPr/>
        </p:nvSpPr>
        <p:spPr>
          <a:xfrm>
            <a:off x="934775" y="3466193"/>
            <a:ext cx="7304925" cy="406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0"/>
              </a:spcBef>
              <a:buFont typeface="Source Sans Pro"/>
              <a:buNone/>
            </a:pPr>
            <a:r>
              <a:rPr lang="en-PH" sz="1600" b="1" dirty="0">
                <a:solidFill>
                  <a:srgbClr val="00BEF2"/>
                </a:solidFill>
              </a:rPr>
              <a:t>Aggregated data </a:t>
            </a:r>
            <a:r>
              <a:rPr lang="en-PH" sz="1600" dirty="0">
                <a:solidFill>
                  <a:schemeClr val="tx1"/>
                </a:solidFill>
              </a:rPr>
              <a:t>– granular category / department data</a:t>
            </a:r>
            <a:endParaRPr lang="en-PH" sz="1800" b="1" dirty="0">
              <a:solidFill>
                <a:srgbClr val="00BEF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87262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5141A-CF06-134B-92DC-5B3942505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dirty="0"/>
              <a:t>Modelling by category – More Insightful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6971DF-6F04-B349-B96F-5A365D6C55F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1026" name="Picture 2" descr="macro shot of vegetable lot">
            <a:extLst>
              <a:ext uri="{FF2B5EF4-FFF2-40B4-BE49-F238E27FC236}">
                <a16:creationId xmlns:a16="http://schemas.microsoft.com/office/drawing/2014/main" id="{809D7F0C-6EB3-7849-A100-3B5343252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459" y="1562432"/>
            <a:ext cx="3390021" cy="22609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ite and brown plastic bottles on white textile">
            <a:extLst>
              <a:ext uri="{FF2B5EF4-FFF2-40B4-BE49-F238E27FC236}">
                <a16:creationId xmlns:a16="http://schemas.microsoft.com/office/drawing/2014/main" id="{878AC29D-D8B8-634A-89AF-6F6643ECD1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0985" y="1562432"/>
            <a:ext cx="3399790" cy="22609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245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Summary</a:t>
            </a:r>
            <a:endParaRPr sz="1800" dirty="0"/>
          </a:p>
        </p:txBody>
      </p:sp>
      <p:sp>
        <p:nvSpPr>
          <p:cNvPr id="143" name="Google Shape;143;p20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8" name="Google Shape;140;p20">
            <a:extLst>
              <a:ext uri="{FF2B5EF4-FFF2-40B4-BE49-F238E27FC236}">
                <a16:creationId xmlns:a16="http://schemas.microsoft.com/office/drawing/2014/main" id="{F14921EE-4680-AC48-A8EB-005F7BC30F81}"/>
              </a:ext>
            </a:extLst>
          </p:cNvPr>
          <p:cNvSpPr txBox="1">
            <a:spLocks/>
          </p:cNvSpPr>
          <p:nvPr/>
        </p:nvSpPr>
        <p:spPr>
          <a:xfrm>
            <a:off x="1010200" y="1475146"/>
            <a:ext cx="7304925" cy="2247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0"/>
              </a:spcBef>
              <a:buFont typeface="Source Sans Pro"/>
              <a:buNone/>
            </a:pPr>
            <a:r>
              <a:rPr lang="en-PH" sz="1800" b="1" dirty="0">
                <a:solidFill>
                  <a:srgbClr val="00BEF2"/>
                </a:solidFill>
              </a:rPr>
              <a:t>Recommendation:</a:t>
            </a:r>
            <a:r>
              <a:rPr lang="en-PH" sz="1800" dirty="0">
                <a:solidFill>
                  <a:schemeClr val="tx1"/>
                </a:solidFill>
              </a:rPr>
              <a:t> Maintain EDLP</a:t>
            </a:r>
            <a:endParaRPr lang="en-PH" b="1" dirty="0">
              <a:solidFill>
                <a:srgbClr val="00BEF2"/>
              </a:solidFill>
            </a:endParaRPr>
          </a:p>
          <a:p>
            <a:pPr marL="177800" indent="-177800">
              <a:spcBef>
                <a:spcPts val="0"/>
              </a:spcBef>
              <a:buClrTx/>
              <a:buSzPct val="90000"/>
              <a:buFont typeface="Source Sans Pro"/>
              <a:buAutoNum type="arabicPeriod"/>
            </a:pPr>
            <a:r>
              <a:rPr lang="en-PH" sz="1600" dirty="0"/>
              <a:t>No clear relationship between external factors and markdowns with EDLP</a:t>
            </a:r>
          </a:p>
          <a:p>
            <a:pPr marL="177800" indent="-177800">
              <a:spcBef>
                <a:spcPts val="0"/>
              </a:spcBef>
              <a:buClrTx/>
              <a:buSzPct val="90000"/>
              <a:buFont typeface="Source Sans Pro"/>
              <a:buAutoNum type="arabicPeriod"/>
            </a:pPr>
            <a:r>
              <a:rPr lang="en-PH" sz="1600" dirty="0"/>
              <a:t>No evidence of uplift with any or combination of  factors with EDLP</a:t>
            </a:r>
          </a:p>
          <a:p>
            <a:pPr marL="177800" indent="-177800">
              <a:spcBef>
                <a:spcPts val="0"/>
              </a:spcBef>
              <a:buClrTx/>
              <a:buSzPct val="90000"/>
              <a:buFont typeface="Source Sans Pro"/>
              <a:buAutoNum type="arabicPeriod"/>
            </a:pPr>
            <a:r>
              <a:rPr lang="en-PH" sz="1600" dirty="0"/>
              <a:t>Markdowns concentrated in select and strategic regions</a:t>
            </a:r>
          </a:p>
        </p:txBody>
      </p:sp>
    </p:spTree>
    <p:extLst>
      <p:ext uri="{BB962C8B-B14F-4D97-AF65-F5344CB8AC3E}">
        <p14:creationId xmlns:p14="http://schemas.microsoft.com/office/powerpoint/2010/main" val="24496786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1A7A532-6741-0D49-B7CD-611406FC3D1D}"/>
              </a:ext>
            </a:extLst>
          </p:cNvPr>
          <p:cNvGrpSpPr/>
          <p:nvPr/>
        </p:nvGrpSpPr>
        <p:grpSpPr>
          <a:xfrm>
            <a:off x="1994450" y="1694433"/>
            <a:ext cx="4432854" cy="1852168"/>
            <a:chOff x="1994450" y="1516633"/>
            <a:chExt cx="4432854" cy="1852168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1E25351-C3F2-C646-8F47-F68BD6822C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4379" r="25631"/>
            <a:stretch/>
          </p:blipFill>
          <p:spPr>
            <a:xfrm>
              <a:off x="1994450" y="1516633"/>
              <a:ext cx="4432853" cy="1852168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6ED79CB-ABDD-F547-8D5D-41F60AE81A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4342" r="25575" b="53807"/>
            <a:stretch/>
          </p:blipFill>
          <p:spPr>
            <a:xfrm>
              <a:off x="1994451" y="1516633"/>
              <a:ext cx="4432853" cy="8631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44642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body" idx="1"/>
          </p:nvPr>
        </p:nvSpPr>
        <p:spPr>
          <a:xfrm>
            <a:off x="919533" y="1485157"/>
            <a:ext cx="7304925" cy="8405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00BEF2"/>
                </a:solidFill>
              </a:rPr>
              <a:t>Task:</a:t>
            </a:r>
            <a:endParaRPr sz="1600" b="1" dirty="0">
              <a:solidFill>
                <a:srgbClr val="00BEF2"/>
              </a:solidFill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US" sz="1600" dirty="0"/>
              <a:t>Analyze effectiveness of Walmart’s markdowns in increasing revenue in different market conditions influenced by external factors</a:t>
            </a:r>
            <a:endParaRPr sz="1600" dirty="0"/>
          </a:p>
        </p:txBody>
      </p:sp>
      <p:sp>
        <p:nvSpPr>
          <p:cNvPr id="141" name="Google Shape;141;p20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Recommendation Overview</a:t>
            </a:r>
            <a:endParaRPr sz="1800" dirty="0"/>
          </a:p>
        </p:txBody>
      </p:sp>
      <p:sp>
        <p:nvSpPr>
          <p:cNvPr id="143" name="Google Shape;143;p20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8" name="Google Shape;140;p20">
            <a:extLst>
              <a:ext uri="{FF2B5EF4-FFF2-40B4-BE49-F238E27FC236}">
                <a16:creationId xmlns:a16="http://schemas.microsoft.com/office/drawing/2014/main" id="{214BEA60-51AE-6144-9751-CB95567F16F9}"/>
              </a:ext>
            </a:extLst>
          </p:cNvPr>
          <p:cNvSpPr txBox="1">
            <a:spLocks/>
          </p:cNvSpPr>
          <p:nvPr/>
        </p:nvSpPr>
        <p:spPr>
          <a:xfrm>
            <a:off x="919533" y="2391308"/>
            <a:ext cx="7304925" cy="469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PH" sz="1600" b="1" dirty="0">
                <a:solidFill>
                  <a:srgbClr val="00BEF2"/>
                </a:solidFill>
              </a:rPr>
              <a:t>Recommendation:</a:t>
            </a:r>
            <a:r>
              <a:rPr lang="en-PH" sz="1600" dirty="0">
                <a:solidFill>
                  <a:schemeClr val="tx1"/>
                </a:solidFill>
              </a:rPr>
              <a:t> Focus on EDLP, remove additional markdowns</a:t>
            </a:r>
            <a:endParaRPr lang="en-PH" sz="1800" dirty="0">
              <a:solidFill>
                <a:schemeClr val="tx1"/>
              </a:solidFill>
            </a:endParaRPr>
          </a:p>
        </p:txBody>
      </p:sp>
      <p:sp>
        <p:nvSpPr>
          <p:cNvPr id="11" name="Google Shape;140;p20">
            <a:extLst>
              <a:ext uri="{FF2B5EF4-FFF2-40B4-BE49-F238E27FC236}">
                <a16:creationId xmlns:a16="http://schemas.microsoft.com/office/drawing/2014/main" id="{4C49B2DF-8444-D04B-A20B-DCC65EE6401D}"/>
              </a:ext>
            </a:extLst>
          </p:cNvPr>
          <p:cNvSpPr txBox="1">
            <a:spLocks/>
          </p:cNvSpPr>
          <p:nvPr/>
        </p:nvSpPr>
        <p:spPr>
          <a:xfrm>
            <a:off x="919533" y="2926320"/>
            <a:ext cx="7304925" cy="13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Source Sans Pro"/>
              <a:buChar char="»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spcBef>
                <a:spcPts val="0"/>
              </a:spcBef>
              <a:buFont typeface="Source Sans Pro"/>
              <a:buNone/>
            </a:pPr>
            <a:r>
              <a:rPr lang="en-PH" sz="1600" b="1" dirty="0">
                <a:solidFill>
                  <a:srgbClr val="00BEF2"/>
                </a:solidFill>
              </a:rPr>
              <a:t>Rationale:</a:t>
            </a:r>
            <a:endParaRPr lang="en-PH" sz="1800" b="1" dirty="0">
              <a:solidFill>
                <a:srgbClr val="00BEF2"/>
              </a:solidFill>
            </a:endParaRPr>
          </a:p>
          <a:p>
            <a:pPr marL="177800" indent="-177800">
              <a:spcBef>
                <a:spcPts val="0"/>
              </a:spcBef>
              <a:buClrTx/>
              <a:buSzPct val="90000"/>
              <a:buFont typeface="Source Sans Pro"/>
              <a:buAutoNum type="arabicPeriod"/>
            </a:pPr>
            <a:r>
              <a:rPr lang="en-PH" sz="1500" dirty="0"/>
              <a:t>Relationship between sales and markdowns, seasonality and holiday is muted while on EDLP</a:t>
            </a:r>
          </a:p>
          <a:p>
            <a:pPr marL="177800" indent="-177800">
              <a:spcBef>
                <a:spcPts val="0"/>
              </a:spcBef>
              <a:buClrTx/>
              <a:buSzPct val="90000"/>
              <a:buFont typeface="Source Sans Pro"/>
              <a:buAutoNum type="arabicPeriod"/>
            </a:pPr>
            <a:r>
              <a:rPr lang="en-PH" sz="1500" dirty="0"/>
              <a:t>Impact of seasonality and macroeconomic factors is insignificant, in context of EDLP</a:t>
            </a:r>
          </a:p>
          <a:p>
            <a:pPr marL="177800" indent="-177800">
              <a:spcBef>
                <a:spcPts val="0"/>
              </a:spcBef>
              <a:buClrTx/>
              <a:buSzPct val="90000"/>
              <a:buFont typeface="Source Sans Pro"/>
              <a:buAutoNum type="arabicPeriod"/>
            </a:pPr>
            <a:r>
              <a:rPr lang="en-PH" sz="1500" dirty="0"/>
              <a:t>Markdowns are already concentrated in selected and strategic regions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0"/>
          <p:cNvSpPr txBox="1">
            <a:spLocks noGrp="1"/>
          </p:cNvSpPr>
          <p:nvPr>
            <p:ph type="body" idx="1"/>
          </p:nvPr>
        </p:nvSpPr>
        <p:spPr>
          <a:xfrm>
            <a:off x="1010199" y="1458423"/>
            <a:ext cx="3825961" cy="5430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3778D0"/>
                </a:solidFill>
              </a:rPr>
              <a:t>Retail Food and Grocery </a:t>
            </a:r>
            <a:r>
              <a:rPr lang="en" b="1" dirty="0">
                <a:solidFill>
                  <a:srgbClr val="3778D0"/>
                </a:solidFill>
                <a:sym typeface="Wingdings" pitchFamily="2" charset="2"/>
              </a:rPr>
              <a:t> </a:t>
            </a:r>
            <a:r>
              <a:rPr lang="en" b="1" dirty="0"/>
              <a:t>$1.46B </a:t>
            </a:r>
            <a:endParaRPr sz="1200" b="1" dirty="0"/>
          </a:p>
        </p:txBody>
      </p:sp>
      <p:sp>
        <p:nvSpPr>
          <p:cNvPr id="229" name="Google Shape;229;p30"/>
          <p:cNvSpPr txBox="1">
            <a:spLocks noGrp="1"/>
          </p:cNvSpPr>
          <p:nvPr>
            <p:ph type="body" idx="2"/>
          </p:nvPr>
        </p:nvSpPr>
        <p:spPr>
          <a:xfrm>
            <a:off x="1010199" y="2437853"/>
            <a:ext cx="6448602" cy="14826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" sz="1200" dirty="0"/>
              <a:t>Biggest retailer </a:t>
            </a:r>
            <a:r>
              <a:rPr lang="en" sz="1200" dirty="0">
                <a:sym typeface="Wingdings" pitchFamily="2" charset="2"/>
              </a:rPr>
              <a:t> </a:t>
            </a:r>
            <a:r>
              <a:rPr lang="en" sz="1200" dirty="0"/>
              <a:t>$300M</a:t>
            </a:r>
          </a:p>
          <a:p>
            <a:pPr marL="171450" indent="-171450"/>
            <a:r>
              <a:rPr lang="en" sz="1200" dirty="0"/>
              <a:t>Every Day Low Price (EDLP) </a:t>
            </a:r>
          </a:p>
          <a:p>
            <a:pPr marL="171450" indent="-171450"/>
            <a:r>
              <a:rPr lang="en" sz="1200" dirty="0"/>
              <a:t>Scale supporting ELDP</a:t>
            </a:r>
          </a:p>
          <a:p>
            <a:pPr marL="171450" indent="-171450"/>
            <a:r>
              <a:rPr lang="en-PH" sz="1200" dirty="0"/>
              <a:t>S</a:t>
            </a:r>
            <a:r>
              <a:rPr lang="en" sz="1200" dirty="0" err="1"/>
              <a:t>ubject</a:t>
            </a:r>
            <a:r>
              <a:rPr lang="en" sz="1200" dirty="0"/>
              <a:t> to external factors </a:t>
            </a:r>
          </a:p>
          <a:p>
            <a:pPr marL="171450" indent="-171450"/>
            <a:r>
              <a:rPr lang="en" sz="1200" dirty="0"/>
              <a:t>Competitors </a:t>
            </a:r>
            <a:r>
              <a:rPr lang="en" sz="1200" dirty="0">
                <a:sym typeface="Wingdings" pitchFamily="2" charset="2"/>
              </a:rPr>
              <a:t> </a:t>
            </a:r>
            <a:r>
              <a:rPr lang="en" sz="1200" dirty="0"/>
              <a:t>high-low pricing strategy</a:t>
            </a:r>
          </a:p>
          <a:p>
            <a:pPr marL="171450" indent="-171450"/>
            <a:endParaRPr sz="1200" dirty="0"/>
          </a:p>
        </p:txBody>
      </p:sp>
      <p:sp>
        <p:nvSpPr>
          <p:cNvPr id="234" name="Google Shape;234;p30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1800" dirty="0">
                <a:solidFill>
                  <a:schemeClr val="bg1"/>
                </a:solidFill>
              </a:rPr>
              <a:t>Business Background</a:t>
            </a:r>
            <a:endParaRPr sz="1800" dirty="0">
              <a:solidFill>
                <a:schemeClr val="bg1"/>
              </a:solidFill>
            </a:endParaRPr>
          </a:p>
        </p:txBody>
      </p:sp>
      <p:sp>
        <p:nvSpPr>
          <p:cNvPr id="256" name="Google Shape;256;p30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40" name="Picture 4" descr="Walmart Logo png transparent">
            <a:extLst>
              <a:ext uri="{FF2B5EF4-FFF2-40B4-BE49-F238E27FC236}">
                <a16:creationId xmlns:a16="http://schemas.microsoft.com/office/drawing/2014/main" id="{65B9E9B4-2D1D-9242-8C5C-38E9AAFBC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129" y="2203989"/>
            <a:ext cx="1224140" cy="290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ssorted Vegetable Lot">
            <a:extLst>
              <a:ext uri="{FF2B5EF4-FFF2-40B4-BE49-F238E27FC236}">
                <a16:creationId xmlns:a16="http://schemas.microsoft.com/office/drawing/2014/main" id="{0FE8AB51-CA63-D94A-A03C-165E71480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0246" y="1687606"/>
            <a:ext cx="3250626" cy="223291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0979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0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1800" dirty="0">
                <a:solidFill>
                  <a:schemeClr val="bg1"/>
                </a:solidFill>
              </a:rPr>
              <a:t>Business Background</a:t>
            </a:r>
            <a:endParaRPr sz="1800" dirty="0">
              <a:solidFill>
                <a:schemeClr val="bg1"/>
              </a:solidFill>
            </a:endParaRPr>
          </a:p>
        </p:txBody>
      </p:sp>
      <p:sp>
        <p:nvSpPr>
          <p:cNvPr id="256" name="Google Shape;256;p30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40" name="Picture 4" descr="Walmart Logo png transparent">
            <a:extLst>
              <a:ext uri="{FF2B5EF4-FFF2-40B4-BE49-F238E27FC236}">
                <a16:creationId xmlns:a16="http://schemas.microsoft.com/office/drawing/2014/main" id="{65B9E9B4-2D1D-9242-8C5C-38E9AAFBC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4692" y="1441989"/>
            <a:ext cx="1224140" cy="290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F8A051F3-115D-E546-95E9-FC5CDFE29C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0292202"/>
              </p:ext>
            </p:extLst>
          </p:nvPr>
        </p:nvGraphicFramePr>
        <p:xfrm>
          <a:off x="3194425" y="1441989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Google Shape;229;p30">
            <a:extLst>
              <a:ext uri="{FF2B5EF4-FFF2-40B4-BE49-F238E27FC236}">
                <a16:creationId xmlns:a16="http://schemas.microsoft.com/office/drawing/2014/main" id="{C3169E5E-C921-9447-AD18-5B2AA86489BF}"/>
              </a:ext>
            </a:extLst>
          </p:cNvPr>
          <p:cNvSpPr txBox="1">
            <a:spLocks/>
          </p:cNvSpPr>
          <p:nvPr/>
        </p:nvSpPr>
        <p:spPr>
          <a:xfrm>
            <a:off x="1010200" y="1911852"/>
            <a:ext cx="1954674" cy="1482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Char char="»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Char char="»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ource Sans Pro"/>
              <a:buChar char="»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171450" indent="-171450"/>
            <a:r>
              <a:rPr lang="en-PH" sz="1600" dirty="0"/>
              <a:t>3 major store types by floor size</a:t>
            </a:r>
          </a:p>
          <a:p>
            <a:pPr marL="171450" indent="-171450"/>
            <a:endParaRPr lang="en-PH" sz="1600" dirty="0"/>
          </a:p>
        </p:txBody>
      </p:sp>
    </p:spTree>
    <p:extLst>
      <p:ext uri="{BB962C8B-B14F-4D97-AF65-F5344CB8AC3E}">
        <p14:creationId xmlns:p14="http://schemas.microsoft.com/office/powerpoint/2010/main" val="4018374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5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0BEF2"/>
                </a:solidFill>
              </a:rPr>
              <a:t>5</a:t>
            </a:fld>
            <a:endParaRPr dirty="0">
              <a:solidFill>
                <a:srgbClr val="00BEF2"/>
              </a:solidFill>
            </a:endParaRPr>
          </a:p>
        </p:txBody>
      </p:sp>
      <p:sp>
        <p:nvSpPr>
          <p:cNvPr id="313" name="Google Shape;313;p35"/>
          <p:cNvSpPr txBox="1">
            <a:spLocks noGrp="1"/>
          </p:cNvSpPr>
          <p:nvPr>
            <p:ph type="body" idx="4294967295"/>
          </p:nvPr>
        </p:nvSpPr>
        <p:spPr>
          <a:xfrm>
            <a:off x="968455" y="830656"/>
            <a:ext cx="6797969" cy="4894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High Nov-Dec sales; Holiday purchase over 8 weeks</a:t>
            </a:r>
            <a:endParaRPr sz="1400" b="1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48BB7361-DEA3-0049-AC43-568743FAFAA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4649297"/>
              </p:ext>
            </p:extLst>
          </p:nvPr>
        </p:nvGraphicFramePr>
        <p:xfrm>
          <a:off x="822960" y="1413510"/>
          <a:ext cx="4399280" cy="28993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652B5F1A-F62F-694B-80BC-98AAF3D482A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9419007"/>
              </p:ext>
            </p:extLst>
          </p:nvPr>
        </p:nvGraphicFramePr>
        <p:xfrm>
          <a:off x="5305587" y="1451616"/>
          <a:ext cx="3030607" cy="2823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619138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Research Objective</a:t>
            </a:r>
            <a:endParaRPr sz="1800" dirty="0"/>
          </a:p>
        </p:txBody>
      </p:sp>
      <p:sp>
        <p:nvSpPr>
          <p:cNvPr id="113" name="Google Shape;113;p18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600" dirty="0"/>
              <a:t>Analyze </a:t>
            </a:r>
            <a:r>
              <a:rPr lang="en-US" sz="1600" b="1" dirty="0">
                <a:solidFill>
                  <a:srgbClr val="25516C"/>
                </a:solidFill>
              </a:rPr>
              <a:t>effectiveness</a:t>
            </a:r>
            <a:r>
              <a:rPr lang="en-US" sz="1600" dirty="0"/>
              <a:t> of </a:t>
            </a:r>
            <a:r>
              <a:rPr lang="en-US" sz="1600" b="1" dirty="0">
                <a:solidFill>
                  <a:srgbClr val="25516C"/>
                </a:solidFill>
              </a:rPr>
              <a:t>markdowns</a:t>
            </a:r>
            <a:r>
              <a:rPr lang="en-US" sz="1600" dirty="0"/>
              <a:t> in driving </a:t>
            </a:r>
            <a:r>
              <a:rPr lang="en-US" sz="1600" b="1" dirty="0">
                <a:solidFill>
                  <a:srgbClr val="25516C"/>
                </a:solidFill>
              </a:rPr>
              <a:t>revenue</a:t>
            </a:r>
            <a:r>
              <a:rPr lang="en-US" sz="1600" dirty="0"/>
              <a:t> in different market conditions influenced by </a:t>
            </a:r>
            <a:r>
              <a:rPr lang="en-US" sz="1600" b="1" dirty="0">
                <a:solidFill>
                  <a:srgbClr val="25516C"/>
                </a:solidFill>
              </a:rPr>
              <a:t>external factors</a:t>
            </a:r>
          </a:p>
        </p:txBody>
      </p:sp>
      <p:sp>
        <p:nvSpPr>
          <p:cNvPr id="114" name="Google Shape;114;p18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5" name="Google Shape;112;p18">
            <a:extLst>
              <a:ext uri="{FF2B5EF4-FFF2-40B4-BE49-F238E27FC236}">
                <a16:creationId xmlns:a16="http://schemas.microsoft.com/office/drawing/2014/main" id="{86CDF82E-A713-BC43-94FE-B15A2DC66C67}"/>
              </a:ext>
            </a:extLst>
          </p:cNvPr>
          <p:cNvSpPr txBox="1">
            <a:spLocks/>
          </p:cNvSpPr>
          <p:nvPr/>
        </p:nvSpPr>
        <p:spPr>
          <a:xfrm>
            <a:off x="1002500" y="2106350"/>
            <a:ext cx="71313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PH" dirty="0">
                <a:solidFill>
                  <a:srgbClr val="25516C"/>
                </a:solidFill>
              </a:rPr>
              <a:t>Analyze the following:</a:t>
            </a:r>
          </a:p>
        </p:txBody>
      </p:sp>
      <p:sp>
        <p:nvSpPr>
          <p:cNvPr id="6" name="Google Shape;113;p18">
            <a:extLst>
              <a:ext uri="{FF2B5EF4-FFF2-40B4-BE49-F238E27FC236}">
                <a16:creationId xmlns:a16="http://schemas.microsoft.com/office/drawing/2014/main" id="{82E420B9-1510-014B-B345-8ADD9396295A}"/>
              </a:ext>
            </a:extLst>
          </p:cNvPr>
          <p:cNvSpPr txBox="1">
            <a:spLocks/>
          </p:cNvSpPr>
          <p:nvPr/>
        </p:nvSpPr>
        <p:spPr>
          <a:xfrm>
            <a:off x="1002500" y="2856341"/>
            <a:ext cx="7131300" cy="1415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Char char="»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Char char="»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Char char="»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■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■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buFont typeface="+mj-lt"/>
              <a:buAutoNum type="arabicPeriod"/>
            </a:pPr>
            <a:r>
              <a:rPr lang="en-US" sz="1600" dirty="0">
                <a:solidFill>
                  <a:srgbClr val="25516C"/>
                </a:solidFill>
              </a:rPr>
              <a:t>Price markdowns impact on sales revenue</a:t>
            </a:r>
          </a:p>
          <a:p>
            <a:pPr>
              <a:buFont typeface="+mj-lt"/>
              <a:buAutoNum type="arabicPeriod"/>
            </a:pPr>
            <a:r>
              <a:rPr lang="en-US" sz="1600" dirty="0">
                <a:solidFill>
                  <a:srgbClr val="25516C"/>
                </a:solidFill>
              </a:rPr>
              <a:t>Impact of seasonality, holiday, macroeconomic factors and markdowns in driving revenue growth</a:t>
            </a:r>
          </a:p>
          <a:p>
            <a:pPr>
              <a:buFont typeface="+mj-lt"/>
              <a:buAutoNum type="arabicPeriod"/>
            </a:pPr>
            <a:r>
              <a:rPr lang="en-US" sz="1600" dirty="0">
                <a:solidFill>
                  <a:srgbClr val="25516C"/>
                </a:solidFill>
              </a:rPr>
              <a:t>Effective use of markdowns to mitigate risk and maximize growth</a:t>
            </a:r>
          </a:p>
        </p:txBody>
      </p:sp>
    </p:spTree>
    <p:extLst>
      <p:ext uri="{BB962C8B-B14F-4D97-AF65-F5344CB8AC3E}">
        <p14:creationId xmlns:p14="http://schemas.microsoft.com/office/powerpoint/2010/main" val="2872157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C744E-81F1-4341-AD14-BFB4750DE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and Modelling Process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D6067-DB7B-2443-92D1-9C1D71088F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cxnSp>
        <p:nvCxnSpPr>
          <p:cNvPr id="45" name="Google Shape;549;p26">
            <a:extLst>
              <a:ext uri="{FF2B5EF4-FFF2-40B4-BE49-F238E27FC236}">
                <a16:creationId xmlns:a16="http://schemas.microsoft.com/office/drawing/2014/main" id="{3B15C254-8D0D-8F4B-80F2-9881FF276E7E}"/>
              </a:ext>
            </a:extLst>
          </p:cNvPr>
          <p:cNvCxnSpPr>
            <a:cxnSpLocks/>
            <a:stCxn id="47" idx="3"/>
            <a:endCxn id="50" idx="1"/>
          </p:cNvCxnSpPr>
          <p:nvPr/>
        </p:nvCxnSpPr>
        <p:spPr>
          <a:xfrm>
            <a:off x="2561973" y="1796520"/>
            <a:ext cx="3285027" cy="0"/>
          </a:xfrm>
          <a:prstGeom prst="straightConnector1">
            <a:avLst/>
          </a:prstGeom>
          <a:noFill/>
          <a:ln w="19050" cap="flat" cmpd="sng">
            <a:solidFill>
              <a:srgbClr val="00D4F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Google Shape;552;p26">
            <a:extLst>
              <a:ext uri="{FF2B5EF4-FFF2-40B4-BE49-F238E27FC236}">
                <a16:creationId xmlns:a16="http://schemas.microsoft.com/office/drawing/2014/main" id="{973D673E-D735-D449-B980-1E62FD7C4F00}"/>
              </a:ext>
            </a:extLst>
          </p:cNvPr>
          <p:cNvSpPr/>
          <p:nvPr/>
        </p:nvSpPr>
        <p:spPr>
          <a:xfrm>
            <a:off x="457205" y="1787925"/>
            <a:ext cx="658800" cy="658500"/>
          </a:xfrm>
          <a:prstGeom prst="arc">
            <a:avLst>
              <a:gd name="adj1" fmla="val 5114110"/>
              <a:gd name="adj2" fmla="val 16258507"/>
            </a:avLst>
          </a:prstGeom>
          <a:noFill/>
          <a:ln w="9525" cap="flat" cmpd="sng">
            <a:solidFill>
              <a:srgbClr val="00D4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7" name="Google Shape;550;p26">
            <a:extLst>
              <a:ext uri="{FF2B5EF4-FFF2-40B4-BE49-F238E27FC236}">
                <a16:creationId xmlns:a16="http://schemas.microsoft.com/office/drawing/2014/main" id="{B13974F5-A241-6047-9B68-47267E031B27}"/>
              </a:ext>
            </a:extLst>
          </p:cNvPr>
          <p:cNvSpPr/>
          <p:nvPr/>
        </p:nvSpPr>
        <p:spPr>
          <a:xfrm>
            <a:off x="771175" y="1540620"/>
            <a:ext cx="1790798" cy="511800"/>
          </a:xfrm>
          <a:prstGeom prst="roundRect">
            <a:avLst>
              <a:gd name="adj" fmla="val 50000"/>
            </a:avLst>
          </a:prstGeom>
          <a:solidFill>
            <a:srgbClr val="00D4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Tx/>
              <a:buNone/>
              <a:tabLst/>
              <a:defRPr/>
            </a:pPr>
            <a:r>
              <a:rPr kumimoji="0" lang="en" sz="17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ira Sans Extra Condensed Medium"/>
                <a:sym typeface="Fira Sans Extra Condensed Medium"/>
              </a:rPr>
              <a:t>Collection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8" name="Google Shape;553;p26">
            <a:extLst>
              <a:ext uri="{FF2B5EF4-FFF2-40B4-BE49-F238E27FC236}">
                <a16:creationId xmlns:a16="http://schemas.microsoft.com/office/drawing/2014/main" id="{7E599FB4-90E8-3340-9E41-98E948EF1DF7}"/>
              </a:ext>
            </a:extLst>
          </p:cNvPr>
          <p:cNvSpPr/>
          <p:nvPr/>
        </p:nvSpPr>
        <p:spPr>
          <a:xfrm>
            <a:off x="3044264" y="1540620"/>
            <a:ext cx="2366694" cy="5118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9525" cap="flat" cmpd="sng">
            <a:solidFill>
              <a:srgbClr val="00D4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9" name="Google Shape;554;p26">
            <a:extLst>
              <a:ext uri="{FF2B5EF4-FFF2-40B4-BE49-F238E27FC236}">
                <a16:creationId xmlns:a16="http://schemas.microsoft.com/office/drawing/2014/main" id="{DEE90EFB-3675-C145-A723-4184C3F03C9C}"/>
              </a:ext>
            </a:extLst>
          </p:cNvPr>
          <p:cNvSpPr/>
          <p:nvPr/>
        </p:nvSpPr>
        <p:spPr>
          <a:xfrm>
            <a:off x="3111345" y="1597170"/>
            <a:ext cx="2254684" cy="398700"/>
          </a:xfrm>
          <a:prstGeom prst="roundRect">
            <a:avLst>
              <a:gd name="adj" fmla="val 50000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Tx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From Walmart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0" name="Google Shape;551;p26">
            <a:extLst>
              <a:ext uri="{FF2B5EF4-FFF2-40B4-BE49-F238E27FC236}">
                <a16:creationId xmlns:a16="http://schemas.microsoft.com/office/drawing/2014/main" id="{A1CDF035-B869-F141-AC4C-560768C485F7}"/>
              </a:ext>
            </a:extLst>
          </p:cNvPr>
          <p:cNvSpPr/>
          <p:nvPr/>
        </p:nvSpPr>
        <p:spPr>
          <a:xfrm>
            <a:off x="5847000" y="1540620"/>
            <a:ext cx="2839800" cy="5118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9525" cap="flat" cmpd="sng">
            <a:solidFill>
              <a:srgbClr val="00D4F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1" name="Google Shape;555;p26">
            <a:extLst>
              <a:ext uri="{FF2B5EF4-FFF2-40B4-BE49-F238E27FC236}">
                <a16:creationId xmlns:a16="http://schemas.microsoft.com/office/drawing/2014/main" id="{D4E248A1-F3F9-0640-8313-4AEF0D5965EA}"/>
              </a:ext>
            </a:extLst>
          </p:cNvPr>
          <p:cNvSpPr/>
          <p:nvPr/>
        </p:nvSpPr>
        <p:spPr>
          <a:xfrm>
            <a:off x="5914081" y="1597170"/>
            <a:ext cx="2705400" cy="398700"/>
          </a:xfrm>
          <a:prstGeom prst="roundRect">
            <a:avLst>
              <a:gd name="adj" fmla="val 50000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Tx/>
              <a:buNone/>
              <a:tabLst/>
              <a:defRPr/>
            </a:pPr>
            <a:r>
              <a:rPr lang="en" sz="1200" dirty="0">
                <a:solidFill>
                  <a:sysClr val="windowText" lastClr="000000"/>
                </a:solidFill>
                <a:latin typeface="Roboto"/>
                <a:ea typeface="Roboto"/>
                <a:cs typeface="Roboto"/>
                <a:sym typeface="Roboto"/>
              </a:rPr>
              <a:t>Challenge: Develop a model 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3" name="Google Shape;557;p26">
            <a:extLst>
              <a:ext uri="{FF2B5EF4-FFF2-40B4-BE49-F238E27FC236}">
                <a16:creationId xmlns:a16="http://schemas.microsoft.com/office/drawing/2014/main" id="{D3A330FE-4BB3-104B-8E94-2F6C454548D0}"/>
              </a:ext>
            </a:extLst>
          </p:cNvPr>
          <p:cNvCxnSpPr>
            <a:cxnSpLocks/>
            <a:stCxn id="55" idx="3"/>
            <a:endCxn id="58" idx="1"/>
          </p:cNvCxnSpPr>
          <p:nvPr/>
        </p:nvCxnSpPr>
        <p:spPr>
          <a:xfrm>
            <a:off x="2561973" y="2524720"/>
            <a:ext cx="3285027" cy="0"/>
          </a:xfrm>
          <a:prstGeom prst="straightConnector1">
            <a:avLst/>
          </a:prstGeom>
          <a:noFill/>
          <a:ln w="19050" cap="flat" cmpd="sng">
            <a:solidFill>
              <a:srgbClr val="59A7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Google Shape;560;p26">
            <a:extLst>
              <a:ext uri="{FF2B5EF4-FFF2-40B4-BE49-F238E27FC236}">
                <a16:creationId xmlns:a16="http://schemas.microsoft.com/office/drawing/2014/main" id="{1F9DA1C3-47BE-5941-AA1B-918F0F7BC871}"/>
              </a:ext>
            </a:extLst>
          </p:cNvPr>
          <p:cNvSpPr/>
          <p:nvPr/>
        </p:nvSpPr>
        <p:spPr>
          <a:xfrm>
            <a:off x="457205" y="2522740"/>
            <a:ext cx="658800" cy="658500"/>
          </a:xfrm>
          <a:prstGeom prst="arc">
            <a:avLst>
              <a:gd name="adj1" fmla="val 4961157"/>
              <a:gd name="adj2" fmla="val 16258507"/>
            </a:avLst>
          </a:prstGeom>
          <a:noFill/>
          <a:ln w="9525" cap="flat" cmpd="sng">
            <a:solidFill>
              <a:srgbClr val="59A7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5" name="Google Shape;558;p26">
            <a:extLst>
              <a:ext uri="{FF2B5EF4-FFF2-40B4-BE49-F238E27FC236}">
                <a16:creationId xmlns:a16="http://schemas.microsoft.com/office/drawing/2014/main" id="{BD83A1A5-19E3-7342-9F77-226993AF8FA8}"/>
              </a:ext>
            </a:extLst>
          </p:cNvPr>
          <p:cNvSpPr/>
          <p:nvPr/>
        </p:nvSpPr>
        <p:spPr>
          <a:xfrm>
            <a:off x="771175" y="2268820"/>
            <a:ext cx="1790798" cy="511800"/>
          </a:xfrm>
          <a:prstGeom prst="roundRect">
            <a:avLst>
              <a:gd name="adj" fmla="val 50000"/>
            </a:avLst>
          </a:prstGeom>
          <a:solidFill>
            <a:srgbClr val="59A7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Tx/>
              <a:buNone/>
              <a:tabLst/>
              <a:defRPr/>
            </a:pPr>
            <a:r>
              <a:rPr kumimoji="0" lang="en" sz="17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Contents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6" name="Google Shape;561;p26">
            <a:extLst>
              <a:ext uri="{FF2B5EF4-FFF2-40B4-BE49-F238E27FC236}">
                <a16:creationId xmlns:a16="http://schemas.microsoft.com/office/drawing/2014/main" id="{575BB5F7-7C01-6F46-BA2F-58FBE8992B89}"/>
              </a:ext>
            </a:extLst>
          </p:cNvPr>
          <p:cNvSpPr/>
          <p:nvPr/>
        </p:nvSpPr>
        <p:spPr>
          <a:xfrm>
            <a:off x="3044264" y="2268820"/>
            <a:ext cx="2366694" cy="5118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9525" cap="flat" cmpd="sng">
            <a:solidFill>
              <a:srgbClr val="59A7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7" name="Google Shape;562;p26">
            <a:extLst>
              <a:ext uri="{FF2B5EF4-FFF2-40B4-BE49-F238E27FC236}">
                <a16:creationId xmlns:a16="http://schemas.microsoft.com/office/drawing/2014/main" id="{DF51487F-084F-B847-A92F-4799CDCEF97B}"/>
              </a:ext>
            </a:extLst>
          </p:cNvPr>
          <p:cNvSpPr/>
          <p:nvPr/>
        </p:nvSpPr>
        <p:spPr>
          <a:xfrm>
            <a:off x="3111345" y="2325370"/>
            <a:ext cx="2254684" cy="398700"/>
          </a:xfrm>
          <a:prstGeom prst="roundRect">
            <a:avLst>
              <a:gd name="adj" fmla="val 50000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Tx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Internal: Price, Sales, Stores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8" name="Google Shape;559;p26">
            <a:extLst>
              <a:ext uri="{FF2B5EF4-FFF2-40B4-BE49-F238E27FC236}">
                <a16:creationId xmlns:a16="http://schemas.microsoft.com/office/drawing/2014/main" id="{2EF72675-1EFE-7145-BE25-FA06C17C98EE}"/>
              </a:ext>
            </a:extLst>
          </p:cNvPr>
          <p:cNvSpPr/>
          <p:nvPr/>
        </p:nvSpPr>
        <p:spPr>
          <a:xfrm>
            <a:off x="5847000" y="2268820"/>
            <a:ext cx="2839800" cy="5118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9525" cap="flat" cmpd="sng">
            <a:solidFill>
              <a:srgbClr val="59A7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9" name="Google Shape;563;p26">
            <a:extLst>
              <a:ext uri="{FF2B5EF4-FFF2-40B4-BE49-F238E27FC236}">
                <a16:creationId xmlns:a16="http://schemas.microsoft.com/office/drawing/2014/main" id="{E70F0A1C-2FDA-2B4B-BD2E-E481E7C8ADD4}"/>
              </a:ext>
            </a:extLst>
          </p:cNvPr>
          <p:cNvSpPr/>
          <p:nvPr/>
        </p:nvSpPr>
        <p:spPr>
          <a:xfrm>
            <a:off x="5914081" y="2325370"/>
            <a:ext cx="2705400" cy="398700"/>
          </a:xfrm>
          <a:prstGeom prst="roundRect">
            <a:avLst>
              <a:gd name="adj" fmla="val 50000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Tx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External: CPI, Fuel, Unemployment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1" name="Google Shape;565;p26">
            <a:extLst>
              <a:ext uri="{FF2B5EF4-FFF2-40B4-BE49-F238E27FC236}">
                <a16:creationId xmlns:a16="http://schemas.microsoft.com/office/drawing/2014/main" id="{3E1F5B0D-9D6C-0541-9A33-D3DB7EF60E14}"/>
              </a:ext>
            </a:extLst>
          </p:cNvPr>
          <p:cNvCxnSpPr>
            <a:cxnSpLocks/>
            <a:stCxn id="63" idx="3"/>
            <a:endCxn id="66" idx="1"/>
          </p:cNvCxnSpPr>
          <p:nvPr/>
        </p:nvCxnSpPr>
        <p:spPr>
          <a:xfrm>
            <a:off x="2561973" y="3252920"/>
            <a:ext cx="3285027" cy="0"/>
          </a:xfrm>
          <a:prstGeom prst="straightConnector1">
            <a:avLst/>
          </a:prstGeom>
          <a:noFill/>
          <a:ln w="19050" cap="flat" cmpd="sng">
            <a:solidFill>
              <a:srgbClr val="59A7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Google Shape;568;p26">
            <a:extLst>
              <a:ext uri="{FF2B5EF4-FFF2-40B4-BE49-F238E27FC236}">
                <a16:creationId xmlns:a16="http://schemas.microsoft.com/office/drawing/2014/main" id="{DA5A04BF-3A98-3541-BB8B-7845D749B713}"/>
              </a:ext>
            </a:extLst>
          </p:cNvPr>
          <p:cNvSpPr/>
          <p:nvPr/>
        </p:nvSpPr>
        <p:spPr>
          <a:xfrm>
            <a:off x="457205" y="3257556"/>
            <a:ext cx="658800" cy="658500"/>
          </a:xfrm>
          <a:prstGeom prst="arc">
            <a:avLst>
              <a:gd name="adj1" fmla="val 4966609"/>
              <a:gd name="adj2" fmla="val 16258507"/>
            </a:avLst>
          </a:prstGeom>
          <a:noFill/>
          <a:ln w="9525" cap="flat" cmpd="sng">
            <a:solidFill>
              <a:srgbClr val="59A7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3" name="Google Shape;566;p26">
            <a:extLst>
              <a:ext uri="{FF2B5EF4-FFF2-40B4-BE49-F238E27FC236}">
                <a16:creationId xmlns:a16="http://schemas.microsoft.com/office/drawing/2014/main" id="{1EAD562D-6A14-D647-814E-A5DC99FEF166}"/>
              </a:ext>
            </a:extLst>
          </p:cNvPr>
          <p:cNvSpPr/>
          <p:nvPr/>
        </p:nvSpPr>
        <p:spPr>
          <a:xfrm>
            <a:off x="771175" y="2997020"/>
            <a:ext cx="1790798" cy="511800"/>
          </a:xfrm>
          <a:prstGeom prst="roundRect">
            <a:avLst>
              <a:gd name="adj" fmla="val 50000"/>
            </a:avLst>
          </a:prstGeom>
          <a:solidFill>
            <a:srgbClr val="0C79F3"/>
          </a:solidFill>
          <a:ln w="9525" cap="flat" cmpd="sng">
            <a:solidFill>
              <a:srgbClr val="59A7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Tx/>
              <a:buNone/>
              <a:tabLst/>
              <a:defRPr/>
            </a:pPr>
            <a:r>
              <a:rPr kumimoji="0" lang="en" sz="17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Processing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4" name="Google Shape;569;p26">
            <a:extLst>
              <a:ext uri="{FF2B5EF4-FFF2-40B4-BE49-F238E27FC236}">
                <a16:creationId xmlns:a16="http://schemas.microsoft.com/office/drawing/2014/main" id="{FAECAF2E-5E4C-9F48-A21A-5EECF3E91434}"/>
              </a:ext>
            </a:extLst>
          </p:cNvPr>
          <p:cNvSpPr/>
          <p:nvPr/>
        </p:nvSpPr>
        <p:spPr>
          <a:xfrm>
            <a:off x="3044264" y="2997020"/>
            <a:ext cx="2366694" cy="5118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9525" cap="flat" cmpd="sng">
            <a:solidFill>
              <a:srgbClr val="59A7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5" name="Google Shape;570;p26">
            <a:extLst>
              <a:ext uri="{FF2B5EF4-FFF2-40B4-BE49-F238E27FC236}">
                <a16:creationId xmlns:a16="http://schemas.microsoft.com/office/drawing/2014/main" id="{836984C9-D957-6E40-8FAC-E2983B447524}"/>
              </a:ext>
            </a:extLst>
          </p:cNvPr>
          <p:cNvSpPr/>
          <p:nvPr/>
        </p:nvSpPr>
        <p:spPr>
          <a:xfrm>
            <a:off x="3111345" y="3053570"/>
            <a:ext cx="2254684" cy="398700"/>
          </a:xfrm>
          <a:prstGeom prst="roundRect">
            <a:avLst>
              <a:gd name="adj" fmla="val 50000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Tx/>
              <a:buNone/>
              <a:tabLst/>
              <a:defRPr/>
            </a:pPr>
            <a:r>
              <a:rPr lang="en" sz="1200" dirty="0">
                <a:solidFill>
                  <a:sysClr val="windowText" lastClr="000000"/>
                </a:solidFill>
                <a:latin typeface="Roboto"/>
                <a:ea typeface="Roboto"/>
                <a:sym typeface="Roboto"/>
              </a:rPr>
              <a:t>Review, Clean, Select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6" name="Google Shape;567;p26">
            <a:extLst>
              <a:ext uri="{FF2B5EF4-FFF2-40B4-BE49-F238E27FC236}">
                <a16:creationId xmlns:a16="http://schemas.microsoft.com/office/drawing/2014/main" id="{05C08A96-0471-F54C-93DF-AC3C6E892C2F}"/>
              </a:ext>
            </a:extLst>
          </p:cNvPr>
          <p:cNvSpPr/>
          <p:nvPr/>
        </p:nvSpPr>
        <p:spPr>
          <a:xfrm>
            <a:off x="5847000" y="2997020"/>
            <a:ext cx="2839800" cy="5118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9525" cap="flat" cmpd="sng">
            <a:solidFill>
              <a:srgbClr val="59A7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7" name="Google Shape;571;p26">
            <a:extLst>
              <a:ext uri="{FF2B5EF4-FFF2-40B4-BE49-F238E27FC236}">
                <a16:creationId xmlns:a16="http://schemas.microsoft.com/office/drawing/2014/main" id="{5EC2CC76-9F4B-024A-B2F3-202316E9A206}"/>
              </a:ext>
            </a:extLst>
          </p:cNvPr>
          <p:cNvSpPr/>
          <p:nvPr/>
        </p:nvSpPr>
        <p:spPr>
          <a:xfrm>
            <a:off x="5914081" y="3053570"/>
            <a:ext cx="2705400" cy="398700"/>
          </a:xfrm>
          <a:prstGeom prst="roundRect">
            <a:avLst>
              <a:gd name="adj" fmla="val 50000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Tx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Derive Variables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cxnSp>
        <p:nvCxnSpPr>
          <p:cNvPr id="69" name="Google Shape;573;p26">
            <a:extLst>
              <a:ext uri="{FF2B5EF4-FFF2-40B4-BE49-F238E27FC236}">
                <a16:creationId xmlns:a16="http://schemas.microsoft.com/office/drawing/2014/main" id="{6D19FF95-6482-2543-9C69-9DDD3A4F8B83}"/>
              </a:ext>
            </a:extLst>
          </p:cNvPr>
          <p:cNvCxnSpPr>
            <a:cxnSpLocks/>
            <a:stCxn id="71" idx="3"/>
            <a:endCxn id="74" idx="1"/>
          </p:cNvCxnSpPr>
          <p:nvPr/>
        </p:nvCxnSpPr>
        <p:spPr>
          <a:xfrm>
            <a:off x="2561973" y="3981120"/>
            <a:ext cx="3285027" cy="0"/>
          </a:xfrm>
          <a:prstGeom prst="straightConnector1">
            <a:avLst/>
          </a:prstGeom>
          <a:noFill/>
          <a:ln w="19050" cap="flat" cmpd="sng">
            <a:solidFill>
              <a:srgbClr val="2170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" name="Google Shape;574;p26">
            <a:extLst>
              <a:ext uri="{FF2B5EF4-FFF2-40B4-BE49-F238E27FC236}">
                <a16:creationId xmlns:a16="http://schemas.microsoft.com/office/drawing/2014/main" id="{ECD6C77C-76E2-7949-AA67-91E406173651}"/>
              </a:ext>
            </a:extLst>
          </p:cNvPr>
          <p:cNvSpPr/>
          <p:nvPr/>
        </p:nvSpPr>
        <p:spPr>
          <a:xfrm>
            <a:off x="771175" y="3725220"/>
            <a:ext cx="1790798" cy="511800"/>
          </a:xfrm>
          <a:prstGeom prst="roundRect">
            <a:avLst>
              <a:gd name="adj" fmla="val 50000"/>
            </a:avLst>
          </a:prstGeom>
          <a:solidFill>
            <a:srgbClr val="2170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Tx/>
              <a:buNone/>
              <a:tabLst/>
              <a:defRPr/>
            </a:pPr>
            <a:r>
              <a:rPr lang="en" sz="1700" dirty="0">
                <a:solidFill>
                  <a:srgbClr val="FFFFFF"/>
                </a:solidFill>
                <a:latin typeface="Fira Sans Extra Condensed Medium"/>
                <a:sym typeface="Fira Sans Extra Condensed Medium"/>
              </a:rPr>
              <a:t>Modelling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2" name="Google Shape;577;p26">
            <a:extLst>
              <a:ext uri="{FF2B5EF4-FFF2-40B4-BE49-F238E27FC236}">
                <a16:creationId xmlns:a16="http://schemas.microsoft.com/office/drawing/2014/main" id="{B21BC0E4-BFFC-4948-ADDF-5D8CA099F708}"/>
              </a:ext>
            </a:extLst>
          </p:cNvPr>
          <p:cNvSpPr/>
          <p:nvPr/>
        </p:nvSpPr>
        <p:spPr>
          <a:xfrm>
            <a:off x="3044264" y="3725220"/>
            <a:ext cx="2366694" cy="5118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9525" cap="flat" cmpd="sng">
            <a:solidFill>
              <a:srgbClr val="2170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3" name="Google Shape;578;p26">
            <a:extLst>
              <a:ext uri="{FF2B5EF4-FFF2-40B4-BE49-F238E27FC236}">
                <a16:creationId xmlns:a16="http://schemas.microsoft.com/office/drawing/2014/main" id="{8E65AAD5-511D-7142-A6C9-E355BCE5F358}"/>
              </a:ext>
            </a:extLst>
          </p:cNvPr>
          <p:cNvSpPr/>
          <p:nvPr/>
        </p:nvSpPr>
        <p:spPr>
          <a:xfrm>
            <a:off x="3111345" y="3781770"/>
            <a:ext cx="2254684" cy="398700"/>
          </a:xfrm>
          <a:prstGeom prst="roundRect">
            <a:avLst>
              <a:gd name="adj" fmla="val 50000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Tx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Visual Analysis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4" name="Google Shape;575;p26">
            <a:extLst>
              <a:ext uri="{FF2B5EF4-FFF2-40B4-BE49-F238E27FC236}">
                <a16:creationId xmlns:a16="http://schemas.microsoft.com/office/drawing/2014/main" id="{07F98A45-FD3D-A64A-BE54-7DB6BB533DED}"/>
              </a:ext>
            </a:extLst>
          </p:cNvPr>
          <p:cNvSpPr/>
          <p:nvPr/>
        </p:nvSpPr>
        <p:spPr>
          <a:xfrm>
            <a:off x="5847000" y="3725220"/>
            <a:ext cx="2839800" cy="5118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9525" cap="flat" cmpd="sng">
            <a:solidFill>
              <a:srgbClr val="2170B7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5" name="Google Shape;579;p26">
            <a:extLst>
              <a:ext uri="{FF2B5EF4-FFF2-40B4-BE49-F238E27FC236}">
                <a16:creationId xmlns:a16="http://schemas.microsoft.com/office/drawing/2014/main" id="{892C7DE3-5152-E647-8D4A-3F2AFC003EDB}"/>
              </a:ext>
            </a:extLst>
          </p:cNvPr>
          <p:cNvSpPr/>
          <p:nvPr/>
        </p:nvSpPr>
        <p:spPr>
          <a:xfrm>
            <a:off x="5914081" y="3781770"/>
            <a:ext cx="2705400" cy="398700"/>
          </a:xfrm>
          <a:prstGeom prst="roundRect">
            <a:avLst>
              <a:gd name="adj" fmla="val 50000"/>
            </a:avLst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100"/>
              <a:buFontTx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Correlation and Regression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924191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5A2EB11-F328-DA4B-AD5D-C3642CD1C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dirty="0"/>
              <a:t>Muted relationships while on EDLP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7660CF-076A-7848-8223-8C2FE681BE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8717F78-DEB2-5146-8CD5-867D98033FBC}"/>
              </a:ext>
            </a:extLst>
          </p:cNvPr>
          <p:cNvGrpSpPr/>
          <p:nvPr/>
        </p:nvGrpSpPr>
        <p:grpSpPr>
          <a:xfrm>
            <a:off x="1462008" y="1529390"/>
            <a:ext cx="5497591" cy="335940"/>
            <a:chOff x="1503698" y="1529390"/>
            <a:chExt cx="5316748" cy="649601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6C758EA8-9B8D-8241-97EE-C7FB3E2DE96B}"/>
                </a:ext>
              </a:extLst>
            </p:cNvPr>
            <p:cNvGrpSpPr/>
            <p:nvPr/>
          </p:nvGrpSpPr>
          <p:grpSpPr>
            <a:xfrm>
              <a:off x="1503698" y="1529390"/>
              <a:ext cx="1980968" cy="634638"/>
              <a:chOff x="1137938" y="1529390"/>
              <a:chExt cx="1980968" cy="634638"/>
            </a:xfrm>
          </p:grpSpPr>
          <p:grpSp>
            <p:nvGrpSpPr>
              <p:cNvPr id="9" name="Google Shape;2375;p38">
                <a:extLst>
                  <a:ext uri="{FF2B5EF4-FFF2-40B4-BE49-F238E27FC236}">
                    <a16:creationId xmlns:a16="http://schemas.microsoft.com/office/drawing/2014/main" id="{7222EF27-FB50-3C4C-981A-30FC1B44127F}"/>
                  </a:ext>
                </a:extLst>
              </p:cNvPr>
              <p:cNvGrpSpPr/>
              <p:nvPr/>
            </p:nvGrpSpPr>
            <p:grpSpPr>
              <a:xfrm>
                <a:off x="1137938" y="1529390"/>
                <a:ext cx="1980968" cy="634638"/>
                <a:chOff x="6971813" y="2245700"/>
                <a:chExt cx="1518993" cy="1039449"/>
              </a:xfrm>
            </p:grpSpPr>
            <p:sp>
              <p:nvSpPr>
                <p:cNvPr id="13" name="Google Shape;2376;p38">
                  <a:extLst>
                    <a:ext uri="{FF2B5EF4-FFF2-40B4-BE49-F238E27FC236}">
                      <a16:creationId xmlns:a16="http://schemas.microsoft.com/office/drawing/2014/main" id="{DE1463FC-3E9A-C249-8A63-7A8D3C2820C6}"/>
                    </a:ext>
                  </a:extLst>
                </p:cNvPr>
                <p:cNvSpPr/>
                <p:nvPr/>
              </p:nvSpPr>
              <p:spPr>
                <a:xfrm>
                  <a:off x="6971813" y="2367975"/>
                  <a:ext cx="14462" cy="917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2" h="28031" extrusionOk="0">
                      <a:moveTo>
                        <a:pt x="227" y="0"/>
                      </a:moveTo>
                      <a:cubicBezTo>
                        <a:pt x="179" y="0"/>
                        <a:pt x="132" y="30"/>
                        <a:pt x="132" y="90"/>
                      </a:cubicBezTo>
                      <a:cubicBezTo>
                        <a:pt x="132" y="4733"/>
                        <a:pt x="132" y="9365"/>
                        <a:pt x="120" y="14008"/>
                      </a:cubicBezTo>
                      <a:cubicBezTo>
                        <a:pt x="120" y="18639"/>
                        <a:pt x="1" y="23283"/>
                        <a:pt x="96" y="27914"/>
                      </a:cubicBezTo>
                      <a:cubicBezTo>
                        <a:pt x="102" y="27992"/>
                        <a:pt x="162" y="28031"/>
                        <a:pt x="223" y="28031"/>
                      </a:cubicBezTo>
                      <a:cubicBezTo>
                        <a:pt x="284" y="28031"/>
                        <a:pt x="346" y="27992"/>
                        <a:pt x="358" y="27914"/>
                      </a:cubicBezTo>
                      <a:cubicBezTo>
                        <a:pt x="441" y="23283"/>
                        <a:pt x="334" y="18639"/>
                        <a:pt x="334" y="14008"/>
                      </a:cubicBezTo>
                      <a:cubicBezTo>
                        <a:pt x="322" y="9376"/>
                        <a:pt x="334" y="4733"/>
                        <a:pt x="322" y="90"/>
                      </a:cubicBezTo>
                      <a:cubicBezTo>
                        <a:pt x="322" y="30"/>
                        <a:pt x="27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/>
                </a:p>
              </p:txBody>
            </p:sp>
            <p:sp>
              <p:nvSpPr>
                <p:cNvPr id="14" name="Google Shape;2377;p38">
                  <a:extLst>
                    <a:ext uri="{FF2B5EF4-FFF2-40B4-BE49-F238E27FC236}">
                      <a16:creationId xmlns:a16="http://schemas.microsoft.com/office/drawing/2014/main" id="{8CC0AE38-E468-8F4C-9079-F124AA9E0BDA}"/>
                    </a:ext>
                  </a:extLst>
                </p:cNvPr>
                <p:cNvSpPr/>
                <p:nvPr/>
              </p:nvSpPr>
              <p:spPr>
                <a:xfrm>
                  <a:off x="6986275" y="3235235"/>
                  <a:ext cx="1504531" cy="14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982" h="449" extrusionOk="0">
                      <a:moveTo>
                        <a:pt x="33049" y="1"/>
                      </a:moveTo>
                      <a:cubicBezTo>
                        <a:pt x="25430" y="1"/>
                        <a:pt x="17811" y="46"/>
                        <a:pt x="10192" y="77"/>
                      </a:cubicBezTo>
                      <a:cubicBezTo>
                        <a:pt x="6834" y="101"/>
                        <a:pt x="3477" y="124"/>
                        <a:pt x="119" y="160"/>
                      </a:cubicBezTo>
                      <a:cubicBezTo>
                        <a:pt x="0" y="160"/>
                        <a:pt x="0" y="327"/>
                        <a:pt x="119" y="327"/>
                      </a:cubicBezTo>
                      <a:cubicBezTo>
                        <a:pt x="11966" y="434"/>
                        <a:pt x="23813" y="434"/>
                        <a:pt x="35659" y="446"/>
                      </a:cubicBezTo>
                      <a:cubicBezTo>
                        <a:pt x="37338" y="446"/>
                        <a:pt x="39017" y="449"/>
                        <a:pt x="40696" y="449"/>
                      </a:cubicBezTo>
                      <a:cubicBezTo>
                        <a:pt x="42374" y="449"/>
                        <a:pt x="44053" y="446"/>
                        <a:pt x="45732" y="434"/>
                      </a:cubicBezTo>
                      <a:cubicBezTo>
                        <a:pt x="45982" y="434"/>
                        <a:pt x="45982" y="53"/>
                        <a:pt x="45732" y="53"/>
                      </a:cubicBezTo>
                      <a:cubicBezTo>
                        <a:pt x="41504" y="15"/>
                        <a:pt x="37277" y="1"/>
                        <a:pt x="3304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/>
                </a:p>
              </p:txBody>
            </p:sp>
            <p:sp>
              <p:nvSpPr>
                <p:cNvPr id="15" name="Google Shape;2378;p38">
                  <a:extLst>
                    <a:ext uri="{FF2B5EF4-FFF2-40B4-BE49-F238E27FC236}">
                      <a16:creationId xmlns:a16="http://schemas.microsoft.com/office/drawing/2014/main" id="{BBB6CF4E-F5A7-554A-9849-4EEE5527174C}"/>
                    </a:ext>
                  </a:extLst>
                </p:cNvPr>
                <p:cNvSpPr/>
                <p:nvPr/>
              </p:nvSpPr>
              <p:spPr>
                <a:xfrm>
                  <a:off x="8458839" y="2319549"/>
                  <a:ext cx="10928" cy="940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28752" extrusionOk="0">
                      <a:moveTo>
                        <a:pt x="161" y="1"/>
                      </a:moveTo>
                      <a:cubicBezTo>
                        <a:pt x="86" y="1"/>
                        <a:pt x="12" y="52"/>
                        <a:pt x="12" y="153"/>
                      </a:cubicBezTo>
                      <a:cubicBezTo>
                        <a:pt x="0" y="9654"/>
                        <a:pt x="48" y="19167"/>
                        <a:pt x="83" y="28680"/>
                      </a:cubicBezTo>
                      <a:cubicBezTo>
                        <a:pt x="89" y="28728"/>
                        <a:pt x="128" y="28751"/>
                        <a:pt x="167" y="28751"/>
                      </a:cubicBezTo>
                      <a:cubicBezTo>
                        <a:pt x="205" y="28751"/>
                        <a:pt x="244" y="28728"/>
                        <a:pt x="250" y="28680"/>
                      </a:cubicBezTo>
                      <a:cubicBezTo>
                        <a:pt x="286" y="19167"/>
                        <a:pt x="333" y="9654"/>
                        <a:pt x="310" y="153"/>
                      </a:cubicBezTo>
                      <a:cubicBezTo>
                        <a:pt x="310" y="52"/>
                        <a:pt x="235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/>
                </a:p>
              </p:txBody>
            </p:sp>
            <p:sp>
              <p:nvSpPr>
                <p:cNvPr id="16" name="Google Shape;2379;p38">
                  <a:extLst>
                    <a:ext uri="{FF2B5EF4-FFF2-40B4-BE49-F238E27FC236}">
                      <a16:creationId xmlns:a16="http://schemas.microsoft.com/office/drawing/2014/main" id="{50420F34-A4FD-AE4B-8CCC-69F50FB07F2E}"/>
                    </a:ext>
                  </a:extLst>
                </p:cNvPr>
                <p:cNvSpPr/>
                <p:nvPr/>
              </p:nvSpPr>
              <p:spPr>
                <a:xfrm>
                  <a:off x="6974561" y="2245700"/>
                  <a:ext cx="1489349" cy="17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18" h="536" extrusionOk="0">
                      <a:moveTo>
                        <a:pt x="42051" y="1"/>
                      </a:moveTo>
                      <a:cubicBezTo>
                        <a:pt x="40210" y="1"/>
                        <a:pt x="38362" y="52"/>
                        <a:pt x="36529" y="52"/>
                      </a:cubicBezTo>
                      <a:cubicBezTo>
                        <a:pt x="33623" y="52"/>
                        <a:pt x="30695" y="52"/>
                        <a:pt x="27766" y="64"/>
                      </a:cubicBezTo>
                      <a:cubicBezTo>
                        <a:pt x="21872" y="64"/>
                        <a:pt x="15990" y="76"/>
                        <a:pt x="10097" y="100"/>
                      </a:cubicBezTo>
                      <a:cubicBezTo>
                        <a:pt x="6775" y="124"/>
                        <a:pt x="3453" y="148"/>
                        <a:pt x="143" y="159"/>
                      </a:cubicBezTo>
                      <a:cubicBezTo>
                        <a:pt x="0" y="159"/>
                        <a:pt x="0" y="374"/>
                        <a:pt x="143" y="374"/>
                      </a:cubicBezTo>
                      <a:cubicBezTo>
                        <a:pt x="11883" y="421"/>
                        <a:pt x="23610" y="457"/>
                        <a:pt x="35350" y="481"/>
                      </a:cubicBezTo>
                      <a:cubicBezTo>
                        <a:pt x="37379" y="481"/>
                        <a:pt x="39432" y="535"/>
                        <a:pt x="41478" y="535"/>
                      </a:cubicBezTo>
                      <a:cubicBezTo>
                        <a:pt x="42758" y="535"/>
                        <a:pt x="44035" y="514"/>
                        <a:pt x="45304" y="445"/>
                      </a:cubicBezTo>
                      <a:cubicBezTo>
                        <a:pt x="45518" y="433"/>
                        <a:pt x="45518" y="100"/>
                        <a:pt x="45304" y="76"/>
                      </a:cubicBezTo>
                      <a:cubicBezTo>
                        <a:pt x="44224" y="19"/>
                        <a:pt x="43139" y="1"/>
                        <a:pt x="420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/>
                </a:p>
              </p:txBody>
            </p:sp>
          </p:grpSp>
          <p:sp>
            <p:nvSpPr>
              <p:cNvPr id="11" name="Google Shape;2381;p38">
                <a:extLst>
                  <a:ext uri="{FF2B5EF4-FFF2-40B4-BE49-F238E27FC236}">
                    <a16:creationId xmlns:a16="http://schemas.microsoft.com/office/drawing/2014/main" id="{B68D0524-34C5-6548-AF75-A1020862C8BB}"/>
                  </a:ext>
                </a:extLst>
              </p:cNvPr>
              <p:cNvSpPr txBox="1"/>
              <p:nvPr/>
            </p:nvSpPr>
            <p:spPr>
              <a:xfrm>
                <a:off x="1203749" y="1698548"/>
                <a:ext cx="1774687" cy="2792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 dirty="0">
                    <a:solidFill>
                      <a:schemeClr val="accent5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Markdown 5</a:t>
                </a:r>
                <a:endParaRPr sz="2000" b="1" dirty="0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AAED8C21-E8CF-9F47-BB38-67233F2AFA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19170" y="1702777"/>
              <a:ext cx="1231900" cy="228600"/>
            </a:xfrm>
            <a:prstGeom prst="rect">
              <a:avLst/>
            </a:prstGeom>
          </p:spPr>
        </p:pic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66F20C9-9E1E-E34B-8564-092B45209CD3}"/>
                </a:ext>
              </a:extLst>
            </p:cNvPr>
            <p:cNvGrpSpPr/>
            <p:nvPr/>
          </p:nvGrpSpPr>
          <p:grpSpPr>
            <a:xfrm>
              <a:off x="4839478" y="1544353"/>
              <a:ext cx="1980968" cy="634638"/>
              <a:chOff x="5184918" y="1544353"/>
              <a:chExt cx="1980968" cy="634638"/>
            </a:xfrm>
          </p:grpSpPr>
          <p:sp>
            <p:nvSpPr>
              <p:cNvPr id="20" name="Google Shape;2382;p38">
                <a:extLst>
                  <a:ext uri="{FF2B5EF4-FFF2-40B4-BE49-F238E27FC236}">
                    <a16:creationId xmlns:a16="http://schemas.microsoft.com/office/drawing/2014/main" id="{CA740E6A-89FB-064A-BE0A-41D1FB53B814}"/>
                  </a:ext>
                </a:extLst>
              </p:cNvPr>
              <p:cNvSpPr txBox="1"/>
              <p:nvPr/>
            </p:nvSpPr>
            <p:spPr>
              <a:xfrm>
                <a:off x="5291508" y="1630688"/>
                <a:ext cx="1805252" cy="44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0.050</a:t>
                </a:r>
                <a:endParaRPr sz="18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grpSp>
            <p:nvGrpSpPr>
              <p:cNvPr id="25" name="Google Shape;2375;p38">
                <a:extLst>
                  <a:ext uri="{FF2B5EF4-FFF2-40B4-BE49-F238E27FC236}">
                    <a16:creationId xmlns:a16="http://schemas.microsoft.com/office/drawing/2014/main" id="{18B134C9-0DE7-554B-B1C3-8C4EA8986C0C}"/>
                  </a:ext>
                </a:extLst>
              </p:cNvPr>
              <p:cNvGrpSpPr/>
              <p:nvPr/>
            </p:nvGrpSpPr>
            <p:grpSpPr>
              <a:xfrm>
                <a:off x="5184918" y="1544353"/>
                <a:ext cx="1980968" cy="634638"/>
                <a:chOff x="6971813" y="2245700"/>
                <a:chExt cx="1518993" cy="1039449"/>
              </a:xfrm>
            </p:grpSpPr>
            <p:sp>
              <p:nvSpPr>
                <p:cNvPr id="26" name="Google Shape;2376;p38">
                  <a:extLst>
                    <a:ext uri="{FF2B5EF4-FFF2-40B4-BE49-F238E27FC236}">
                      <a16:creationId xmlns:a16="http://schemas.microsoft.com/office/drawing/2014/main" id="{1A15966E-2BFE-1947-9044-CF1A6EDCD1D4}"/>
                    </a:ext>
                  </a:extLst>
                </p:cNvPr>
                <p:cNvSpPr/>
                <p:nvPr/>
              </p:nvSpPr>
              <p:spPr>
                <a:xfrm>
                  <a:off x="6971813" y="2367975"/>
                  <a:ext cx="14462" cy="917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2" h="28031" extrusionOk="0">
                      <a:moveTo>
                        <a:pt x="227" y="0"/>
                      </a:moveTo>
                      <a:cubicBezTo>
                        <a:pt x="179" y="0"/>
                        <a:pt x="132" y="30"/>
                        <a:pt x="132" y="90"/>
                      </a:cubicBezTo>
                      <a:cubicBezTo>
                        <a:pt x="132" y="4733"/>
                        <a:pt x="132" y="9365"/>
                        <a:pt x="120" y="14008"/>
                      </a:cubicBezTo>
                      <a:cubicBezTo>
                        <a:pt x="120" y="18639"/>
                        <a:pt x="1" y="23283"/>
                        <a:pt x="96" y="27914"/>
                      </a:cubicBezTo>
                      <a:cubicBezTo>
                        <a:pt x="102" y="27992"/>
                        <a:pt x="162" y="28031"/>
                        <a:pt x="223" y="28031"/>
                      </a:cubicBezTo>
                      <a:cubicBezTo>
                        <a:pt x="284" y="28031"/>
                        <a:pt x="346" y="27992"/>
                        <a:pt x="358" y="27914"/>
                      </a:cubicBezTo>
                      <a:cubicBezTo>
                        <a:pt x="441" y="23283"/>
                        <a:pt x="334" y="18639"/>
                        <a:pt x="334" y="14008"/>
                      </a:cubicBezTo>
                      <a:cubicBezTo>
                        <a:pt x="322" y="9376"/>
                        <a:pt x="334" y="4733"/>
                        <a:pt x="322" y="90"/>
                      </a:cubicBezTo>
                      <a:cubicBezTo>
                        <a:pt x="322" y="30"/>
                        <a:pt x="27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377;p38">
                  <a:extLst>
                    <a:ext uri="{FF2B5EF4-FFF2-40B4-BE49-F238E27FC236}">
                      <a16:creationId xmlns:a16="http://schemas.microsoft.com/office/drawing/2014/main" id="{0DB59836-0781-AA47-AC79-D28E997102D9}"/>
                    </a:ext>
                  </a:extLst>
                </p:cNvPr>
                <p:cNvSpPr/>
                <p:nvPr/>
              </p:nvSpPr>
              <p:spPr>
                <a:xfrm>
                  <a:off x="6986275" y="3235235"/>
                  <a:ext cx="1504531" cy="14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982" h="449" extrusionOk="0">
                      <a:moveTo>
                        <a:pt x="33049" y="1"/>
                      </a:moveTo>
                      <a:cubicBezTo>
                        <a:pt x="25430" y="1"/>
                        <a:pt x="17811" y="46"/>
                        <a:pt x="10192" y="77"/>
                      </a:cubicBezTo>
                      <a:cubicBezTo>
                        <a:pt x="6834" y="101"/>
                        <a:pt x="3477" y="124"/>
                        <a:pt x="119" y="160"/>
                      </a:cubicBezTo>
                      <a:cubicBezTo>
                        <a:pt x="0" y="160"/>
                        <a:pt x="0" y="327"/>
                        <a:pt x="119" y="327"/>
                      </a:cubicBezTo>
                      <a:cubicBezTo>
                        <a:pt x="11966" y="434"/>
                        <a:pt x="23813" y="434"/>
                        <a:pt x="35659" y="446"/>
                      </a:cubicBezTo>
                      <a:cubicBezTo>
                        <a:pt x="37338" y="446"/>
                        <a:pt x="39017" y="449"/>
                        <a:pt x="40696" y="449"/>
                      </a:cubicBezTo>
                      <a:cubicBezTo>
                        <a:pt x="42374" y="449"/>
                        <a:pt x="44053" y="446"/>
                        <a:pt x="45732" y="434"/>
                      </a:cubicBezTo>
                      <a:cubicBezTo>
                        <a:pt x="45982" y="434"/>
                        <a:pt x="45982" y="53"/>
                        <a:pt x="45732" y="53"/>
                      </a:cubicBezTo>
                      <a:cubicBezTo>
                        <a:pt x="41504" y="15"/>
                        <a:pt x="37277" y="1"/>
                        <a:pt x="3304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2378;p38">
                  <a:extLst>
                    <a:ext uri="{FF2B5EF4-FFF2-40B4-BE49-F238E27FC236}">
                      <a16:creationId xmlns:a16="http://schemas.microsoft.com/office/drawing/2014/main" id="{D3AF359A-19AC-7241-889D-1A3D1BAE25BD}"/>
                    </a:ext>
                  </a:extLst>
                </p:cNvPr>
                <p:cNvSpPr/>
                <p:nvPr/>
              </p:nvSpPr>
              <p:spPr>
                <a:xfrm>
                  <a:off x="8458839" y="2319549"/>
                  <a:ext cx="10928" cy="940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28752" extrusionOk="0">
                      <a:moveTo>
                        <a:pt x="161" y="1"/>
                      </a:moveTo>
                      <a:cubicBezTo>
                        <a:pt x="86" y="1"/>
                        <a:pt x="12" y="52"/>
                        <a:pt x="12" y="153"/>
                      </a:cubicBezTo>
                      <a:cubicBezTo>
                        <a:pt x="0" y="9654"/>
                        <a:pt x="48" y="19167"/>
                        <a:pt x="83" y="28680"/>
                      </a:cubicBezTo>
                      <a:cubicBezTo>
                        <a:pt x="89" y="28728"/>
                        <a:pt x="128" y="28751"/>
                        <a:pt x="167" y="28751"/>
                      </a:cubicBezTo>
                      <a:cubicBezTo>
                        <a:pt x="205" y="28751"/>
                        <a:pt x="244" y="28728"/>
                        <a:pt x="250" y="28680"/>
                      </a:cubicBezTo>
                      <a:cubicBezTo>
                        <a:pt x="286" y="19167"/>
                        <a:pt x="333" y="9654"/>
                        <a:pt x="310" y="153"/>
                      </a:cubicBezTo>
                      <a:cubicBezTo>
                        <a:pt x="310" y="52"/>
                        <a:pt x="235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2379;p38">
                  <a:extLst>
                    <a:ext uri="{FF2B5EF4-FFF2-40B4-BE49-F238E27FC236}">
                      <a16:creationId xmlns:a16="http://schemas.microsoft.com/office/drawing/2014/main" id="{42C1930D-3F0C-D543-BD63-128C106174A6}"/>
                    </a:ext>
                  </a:extLst>
                </p:cNvPr>
                <p:cNvSpPr/>
                <p:nvPr/>
              </p:nvSpPr>
              <p:spPr>
                <a:xfrm>
                  <a:off x="6974561" y="2245700"/>
                  <a:ext cx="1489349" cy="17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18" h="536" extrusionOk="0">
                      <a:moveTo>
                        <a:pt x="42051" y="1"/>
                      </a:moveTo>
                      <a:cubicBezTo>
                        <a:pt x="40210" y="1"/>
                        <a:pt x="38362" y="52"/>
                        <a:pt x="36529" y="52"/>
                      </a:cubicBezTo>
                      <a:cubicBezTo>
                        <a:pt x="33623" y="52"/>
                        <a:pt x="30695" y="52"/>
                        <a:pt x="27766" y="64"/>
                      </a:cubicBezTo>
                      <a:cubicBezTo>
                        <a:pt x="21872" y="64"/>
                        <a:pt x="15990" y="76"/>
                        <a:pt x="10097" y="100"/>
                      </a:cubicBezTo>
                      <a:cubicBezTo>
                        <a:pt x="6775" y="124"/>
                        <a:pt x="3453" y="148"/>
                        <a:pt x="143" y="159"/>
                      </a:cubicBezTo>
                      <a:cubicBezTo>
                        <a:pt x="0" y="159"/>
                        <a:pt x="0" y="374"/>
                        <a:pt x="143" y="374"/>
                      </a:cubicBezTo>
                      <a:cubicBezTo>
                        <a:pt x="11883" y="421"/>
                        <a:pt x="23610" y="457"/>
                        <a:pt x="35350" y="481"/>
                      </a:cubicBezTo>
                      <a:cubicBezTo>
                        <a:pt x="37379" y="481"/>
                        <a:pt x="39432" y="535"/>
                        <a:pt x="41478" y="535"/>
                      </a:cubicBezTo>
                      <a:cubicBezTo>
                        <a:pt x="42758" y="535"/>
                        <a:pt x="44035" y="514"/>
                        <a:pt x="45304" y="445"/>
                      </a:cubicBezTo>
                      <a:cubicBezTo>
                        <a:pt x="45518" y="433"/>
                        <a:pt x="45518" y="100"/>
                        <a:pt x="45304" y="76"/>
                      </a:cubicBezTo>
                      <a:cubicBezTo>
                        <a:pt x="44224" y="19"/>
                        <a:pt x="43139" y="1"/>
                        <a:pt x="420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61FFEE2-5372-DB4F-8CFF-DD9FD5FD4EDB}"/>
              </a:ext>
            </a:extLst>
          </p:cNvPr>
          <p:cNvGrpSpPr/>
          <p:nvPr/>
        </p:nvGrpSpPr>
        <p:grpSpPr>
          <a:xfrm>
            <a:off x="1462008" y="3277454"/>
            <a:ext cx="5497591" cy="335940"/>
            <a:chOff x="1491245" y="2298229"/>
            <a:chExt cx="5316748" cy="649601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B97854C-B337-A84D-9375-3AC36161E72B}"/>
                </a:ext>
              </a:extLst>
            </p:cNvPr>
            <p:cNvGrpSpPr/>
            <p:nvPr/>
          </p:nvGrpSpPr>
          <p:grpSpPr>
            <a:xfrm>
              <a:off x="1491245" y="2298229"/>
              <a:ext cx="1980968" cy="634638"/>
              <a:chOff x="1137938" y="1529390"/>
              <a:chExt cx="1980968" cy="634638"/>
            </a:xfrm>
          </p:grpSpPr>
          <p:grpSp>
            <p:nvGrpSpPr>
              <p:cNvPr id="33" name="Google Shape;2375;p38">
                <a:extLst>
                  <a:ext uri="{FF2B5EF4-FFF2-40B4-BE49-F238E27FC236}">
                    <a16:creationId xmlns:a16="http://schemas.microsoft.com/office/drawing/2014/main" id="{E9FEA6B6-1778-B044-8B78-FBCE9E94A0F6}"/>
                  </a:ext>
                </a:extLst>
              </p:cNvPr>
              <p:cNvGrpSpPr/>
              <p:nvPr/>
            </p:nvGrpSpPr>
            <p:grpSpPr>
              <a:xfrm>
                <a:off x="1137938" y="1529390"/>
                <a:ext cx="1980968" cy="634638"/>
                <a:chOff x="6971813" y="2245700"/>
                <a:chExt cx="1518993" cy="1039449"/>
              </a:xfrm>
            </p:grpSpPr>
            <p:sp>
              <p:nvSpPr>
                <p:cNvPr id="35" name="Google Shape;2376;p38">
                  <a:extLst>
                    <a:ext uri="{FF2B5EF4-FFF2-40B4-BE49-F238E27FC236}">
                      <a16:creationId xmlns:a16="http://schemas.microsoft.com/office/drawing/2014/main" id="{DBEC4E63-184F-9242-ACE2-CECFD21CB85A}"/>
                    </a:ext>
                  </a:extLst>
                </p:cNvPr>
                <p:cNvSpPr/>
                <p:nvPr/>
              </p:nvSpPr>
              <p:spPr>
                <a:xfrm>
                  <a:off x="6971813" y="2367975"/>
                  <a:ext cx="14462" cy="917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2" h="28031" extrusionOk="0">
                      <a:moveTo>
                        <a:pt x="227" y="0"/>
                      </a:moveTo>
                      <a:cubicBezTo>
                        <a:pt x="179" y="0"/>
                        <a:pt x="132" y="30"/>
                        <a:pt x="132" y="90"/>
                      </a:cubicBezTo>
                      <a:cubicBezTo>
                        <a:pt x="132" y="4733"/>
                        <a:pt x="132" y="9365"/>
                        <a:pt x="120" y="14008"/>
                      </a:cubicBezTo>
                      <a:cubicBezTo>
                        <a:pt x="120" y="18639"/>
                        <a:pt x="1" y="23283"/>
                        <a:pt x="96" y="27914"/>
                      </a:cubicBezTo>
                      <a:cubicBezTo>
                        <a:pt x="102" y="27992"/>
                        <a:pt x="162" y="28031"/>
                        <a:pt x="223" y="28031"/>
                      </a:cubicBezTo>
                      <a:cubicBezTo>
                        <a:pt x="284" y="28031"/>
                        <a:pt x="346" y="27992"/>
                        <a:pt x="358" y="27914"/>
                      </a:cubicBezTo>
                      <a:cubicBezTo>
                        <a:pt x="441" y="23283"/>
                        <a:pt x="334" y="18639"/>
                        <a:pt x="334" y="14008"/>
                      </a:cubicBezTo>
                      <a:cubicBezTo>
                        <a:pt x="322" y="9376"/>
                        <a:pt x="334" y="4733"/>
                        <a:pt x="322" y="90"/>
                      </a:cubicBezTo>
                      <a:cubicBezTo>
                        <a:pt x="322" y="30"/>
                        <a:pt x="27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/>
                </a:p>
              </p:txBody>
            </p:sp>
            <p:sp>
              <p:nvSpPr>
                <p:cNvPr id="36" name="Google Shape;2377;p38">
                  <a:extLst>
                    <a:ext uri="{FF2B5EF4-FFF2-40B4-BE49-F238E27FC236}">
                      <a16:creationId xmlns:a16="http://schemas.microsoft.com/office/drawing/2014/main" id="{BFA7CEB7-287F-C542-BFCF-CCF9B0D742CC}"/>
                    </a:ext>
                  </a:extLst>
                </p:cNvPr>
                <p:cNvSpPr/>
                <p:nvPr/>
              </p:nvSpPr>
              <p:spPr>
                <a:xfrm>
                  <a:off x="6986275" y="3235235"/>
                  <a:ext cx="1504531" cy="14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982" h="449" extrusionOk="0">
                      <a:moveTo>
                        <a:pt x="33049" y="1"/>
                      </a:moveTo>
                      <a:cubicBezTo>
                        <a:pt x="25430" y="1"/>
                        <a:pt x="17811" y="46"/>
                        <a:pt x="10192" y="77"/>
                      </a:cubicBezTo>
                      <a:cubicBezTo>
                        <a:pt x="6834" y="101"/>
                        <a:pt x="3477" y="124"/>
                        <a:pt x="119" y="160"/>
                      </a:cubicBezTo>
                      <a:cubicBezTo>
                        <a:pt x="0" y="160"/>
                        <a:pt x="0" y="327"/>
                        <a:pt x="119" y="327"/>
                      </a:cubicBezTo>
                      <a:cubicBezTo>
                        <a:pt x="11966" y="434"/>
                        <a:pt x="23813" y="434"/>
                        <a:pt x="35659" y="446"/>
                      </a:cubicBezTo>
                      <a:cubicBezTo>
                        <a:pt x="37338" y="446"/>
                        <a:pt x="39017" y="449"/>
                        <a:pt x="40696" y="449"/>
                      </a:cubicBezTo>
                      <a:cubicBezTo>
                        <a:pt x="42374" y="449"/>
                        <a:pt x="44053" y="446"/>
                        <a:pt x="45732" y="434"/>
                      </a:cubicBezTo>
                      <a:cubicBezTo>
                        <a:pt x="45982" y="434"/>
                        <a:pt x="45982" y="53"/>
                        <a:pt x="45732" y="53"/>
                      </a:cubicBezTo>
                      <a:cubicBezTo>
                        <a:pt x="41504" y="15"/>
                        <a:pt x="37277" y="1"/>
                        <a:pt x="3304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/>
                </a:p>
              </p:txBody>
            </p:sp>
            <p:sp>
              <p:nvSpPr>
                <p:cNvPr id="37" name="Google Shape;2378;p38">
                  <a:extLst>
                    <a:ext uri="{FF2B5EF4-FFF2-40B4-BE49-F238E27FC236}">
                      <a16:creationId xmlns:a16="http://schemas.microsoft.com/office/drawing/2014/main" id="{942B1243-1814-364B-9007-A1EFC3DF2B40}"/>
                    </a:ext>
                  </a:extLst>
                </p:cNvPr>
                <p:cNvSpPr/>
                <p:nvPr/>
              </p:nvSpPr>
              <p:spPr>
                <a:xfrm>
                  <a:off x="8458839" y="2319549"/>
                  <a:ext cx="10928" cy="940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28752" extrusionOk="0">
                      <a:moveTo>
                        <a:pt x="161" y="1"/>
                      </a:moveTo>
                      <a:cubicBezTo>
                        <a:pt x="86" y="1"/>
                        <a:pt x="12" y="52"/>
                        <a:pt x="12" y="153"/>
                      </a:cubicBezTo>
                      <a:cubicBezTo>
                        <a:pt x="0" y="9654"/>
                        <a:pt x="48" y="19167"/>
                        <a:pt x="83" y="28680"/>
                      </a:cubicBezTo>
                      <a:cubicBezTo>
                        <a:pt x="89" y="28728"/>
                        <a:pt x="128" y="28751"/>
                        <a:pt x="167" y="28751"/>
                      </a:cubicBezTo>
                      <a:cubicBezTo>
                        <a:pt x="205" y="28751"/>
                        <a:pt x="244" y="28728"/>
                        <a:pt x="250" y="28680"/>
                      </a:cubicBezTo>
                      <a:cubicBezTo>
                        <a:pt x="286" y="19167"/>
                        <a:pt x="333" y="9654"/>
                        <a:pt x="310" y="153"/>
                      </a:cubicBezTo>
                      <a:cubicBezTo>
                        <a:pt x="310" y="52"/>
                        <a:pt x="235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/>
                </a:p>
              </p:txBody>
            </p:sp>
            <p:sp>
              <p:nvSpPr>
                <p:cNvPr id="38" name="Google Shape;2379;p38">
                  <a:extLst>
                    <a:ext uri="{FF2B5EF4-FFF2-40B4-BE49-F238E27FC236}">
                      <a16:creationId xmlns:a16="http://schemas.microsoft.com/office/drawing/2014/main" id="{F06CB6C7-58C2-B84C-9E27-6057361C1024}"/>
                    </a:ext>
                  </a:extLst>
                </p:cNvPr>
                <p:cNvSpPr/>
                <p:nvPr/>
              </p:nvSpPr>
              <p:spPr>
                <a:xfrm>
                  <a:off x="6974561" y="2245700"/>
                  <a:ext cx="1489349" cy="17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18" h="536" extrusionOk="0">
                      <a:moveTo>
                        <a:pt x="42051" y="1"/>
                      </a:moveTo>
                      <a:cubicBezTo>
                        <a:pt x="40210" y="1"/>
                        <a:pt x="38362" y="52"/>
                        <a:pt x="36529" y="52"/>
                      </a:cubicBezTo>
                      <a:cubicBezTo>
                        <a:pt x="33623" y="52"/>
                        <a:pt x="30695" y="52"/>
                        <a:pt x="27766" y="64"/>
                      </a:cubicBezTo>
                      <a:cubicBezTo>
                        <a:pt x="21872" y="64"/>
                        <a:pt x="15990" y="76"/>
                        <a:pt x="10097" y="100"/>
                      </a:cubicBezTo>
                      <a:cubicBezTo>
                        <a:pt x="6775" y="124"/>
                        <a:pt x="3453" y="148"/>
                        <a:pt x="143" y="159"/>
                      </a:cubicBezTo>
                      <a:cubicBezTo>
                        <a:pt x="0" y="159"/>
                        <a:pt x="0" y="374"/>
                        <a:pt x="143" y="374"/>
                      </a:cubicBezTo>
                      <a:cubicBezTo>
                        <a:pt x="11883" y="421"/>
                        <a:pt x="23610" y="457"/>
                        <a:pt x="35350" y="481"/>
                      </a:cubicBezTo>
                      <a:cubicBezTo>
                        <a:pt x="37379" y="481"/>
                        <a:pt x="39432" y="535"/>
                        <a:pt x="41478" y="535"/>
                      </a:cubicBezTo>
                      <a:cubicBezTo>
                        <a:pt x="42758" y="535"/>
                        <a:pt x="44035" y="514"/>
                        <a:pt x="45304" y="445"/>
                      </a:cubicBezTo>
                      <a:cubicBezTo>
                        <a:pt x="45518" y="433"/>
                        <a:pt x="45518" y="100"/>
                        <a:pt x="45304" y="76"/>
                      </a:cubicBezTo>
                      <a:cubicBezTo>
                        <a:pt x="44224" y="19"/>
                        <a:pt x="43139" y="1"/>
                        <a:pt x="420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/>
                </a:p>
              </p:txBody>
            </p:sp>
          </p:grpSp>
          <p:sp>
            <p:nvSpPr>
              <p:cNvPr id="34" name="Google Shape;2381;p38">
                <a:extLst>
                  <a:ext uri="{FF2B5EF4-FFF2-40B4-BE49-F238E27FC236}">
                    <a16:creationId xmlns:a16="http://schemas.microsoft.com/office/drawing/2014/main" id="{E0FFFF8C-E5D3-1B40-BB74-42B14CADDEB2}"/>
                  </a:ext>
                </a:extLst>
              </p:cNvPr>
              <p:cNvSpPr txBox="1"/>
              <p:nvPr/>
            </p:nvSpPr>
            <p:spPr>
              <a:xfrm>
                <a:off x="1203749" y="1698548"/>
                <a:ext cx="1774687" cy="2792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 dirty="0">
                    <a:solidFill>
                      <a:schemeClr val="accent5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Holiday</a:t>
                </a:r>
                <a:endParaRPr sz="2000" b="1" dirty="0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C10ED253-1343-F54C-BC38-16846F3AC4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06717" y="2471616"/>
              <a:ext cx="1231900" cy="228600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65938526-3F68-7049-83E8-E7F97E1D84CD}"/>
                </a:ext>
              </a:extLst>
            </p:cNvPr>
            <p:cNvGrpSpPr/>
            <p:nvPr/>
          </p:nvGrpSpPr>
          <p:grpSpPr>
            <a:xfrm>
              <a:off x="4827025" y="2313192"/>
              <a:ext cx="1980968" cy="634638"/>
              <a:chOff x="5184918" y="1544353"/>
              <a:chExt cx="1980968" cy="634638"/>
            </a:xfrm>
          </p:grpSpPr>
          <p:sp>
            <p:nvSpPr>
              <p:cNvPr id="41" name="Google Shape;2382;p38">
                <a:extLst>
                  <a:ext uri="{FF2B5EF4-FFF2-40B4-BE49-F238E27FC236}">
                    <a16:creationId xmlns:a16="http://schemas.microsoft.com/office/drawing/2014/main" id="{C743CC35-57E2-2247-A465-1970ED0993D9}"/>
                  </a:ext>
                </a:extLst>
              </p:cNvPr>
              <p:cNvSpPr txBox="1"/>
              <p:nvPr/>
            </p:nvSpPr>
            <p:spPr>
              <a:xfrm>
                <a:off x="5291508" y="1630688"/>
                <a:ext cx="1805252" cy="44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0.013</a:t>
                </a:r>
                <a:endParaRPr sz="18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grpSp>
            <p:nvGrpSpPr>
              <p:cNvPr id="42" name="Google Shape;2375;p38">
                <a:extLst>
                  <a:ext uri="{FF2B5EF4-FFF2-40B4-BE49-F238E27FC236}">
                    <a16:creationId xmlns:a16="http://schemas.microsoft.com/office/drawing/2014/main" id="{3B94FA78-62A6-B648-8ADE-9F83B4641586}"/>
                  </a:ext>
                </a:extLst>
              </p:cNvPr>
              <p:cNvGrpSpPr/>
              <p:nvPr/>
            </p:nvGrpSpPr>
            <p:grpSpPr>
              <a:xfrm>
                <a:off x="5184918" y="1544353"/>
                <a:ext cx="1980968" cy="634638"/>
                <a:chOff x="6971813" y="2245700"/>
                <a:chExt cx="1518993" cy="1039449"/>
              </a:xfrm>
            </p:grpSpPr>
            <p:sp>
              <p:nvSpPr>
                <p:cNvPr id="43" name="Google Shape;2376;p38">
                  <a:extLst>
                    <a:ext uri="{FF2B5EF4-FFF2-40B4-BE49-F238E27FC236}">
                      <a16:creationId xmlns:a16="http://schemas.microsoft.com/office/drawing/2014/main" id="{AD6BA618-1E34-1B4C-A4D4-BE4EDDF3AC98}"/>
                    </a:ext>
                  </a:extLst>
                </p:cNvPr>
                <p:cNvSpPr/>
                <p:nvPr/>
              </p:nvSpPr>
              <p:spPr>
                <a:xfrm>
                  <a:off x="6971813" y="2367975"/>
                  <a:ext cx="14462" cy="917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2" h="28031" extrusionOk="0">
                      <a:moveTo>
                        <a:pt x="227" y="0"/>
                      </a:moveTo>
                      <a:cubicBezTo>
                        <a:pt x="179" y="0"/>
                        <a:pt x="132" y="30"/>
                        <a:pt x="132" y="90"/>
                      </a:cubicBezTo>
                      <a:cubicBezTo>
                        <a:pt x="132" y="4733"/>
                        <a:pt x="132" y="9365"/>
                        <a:pt x="120" y="14008"/>
                      </a:cubicBezTo>
                      <a:cubicBezTo>
                        <a:pt x="120" y="18639"/>
                        <a:pt x="1" y="23283"/>
                        <a:pt x="96" y="27914"/>
                      </a:cubicBezTo>
                      <a:cubicBezTo>
                        <a:pt x="102" y="27992"/>
                        <a:pt x="162" y="28031"/>
                        <a:pt x="223" y="28031"/>
                      </a:cubicBezTo>
                      <a:cubicBezTo>
                        <a:pt x="284" y="28031"/>
                        <a:pt x="346" y="27992"/>
                        <a:pt x="358" y="27914"/>
                      </a:cubicBezTo>
                      <a:cubicBezTo>
                        <a:pt x="441" y="23283"/>
                        <a:pt x="334" y="18639"/>
                        <a:pt x="334" y="14008"/>
                      </a:cubicBezTo>
                      <a:cubicBezTo>
                        <a:pt x="322" y="9376"/>
                        <a:pt x="334" y="4733"/>
                        <a:pt x="322" y="90"/>
                      </a:cubicBezTo>
                      <a:cubicBezTo>
                        <a:pt x="322" y="30"/>
                        <a:pt x="27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2377;p38">
                  <a:extLst>
                    <a:ext uri="{FF2B5EF4-FFF2-40B4-BE49-F238E27FC236}">
                      <a16:creationId xmlns:a16="http://schemas.microsoft.com/office/drawing/2014/main" id="{51AAAD57-63C9-CA43-BC47-2B7A0F5FEF11}"/>
                    </a:ext>
                  </a:extLst>
                </p:cNvPr>
                <p:cNvSpPr/>
                <p:nvPr/>
              </p:nvSpPr>
              <p:spPr>
                <a:xfrm>
                  <a:off x="6986275" y="3235235"/>
                  <a:ext cx="1504531" cy="14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982" h="449" extrusionOk="0">
                      <a:moveTo>
                        <a:pt x="33049" y="1"/>
                      </a:moveTo>
                      <a:cubicBezTo>
                        <a:pt x="25430" y="1"/>
                        <a:pt x="17811" y="46"/>
                        <a:pt x="10192" y="77"/>
                      </a:cubicBezTo>
                      <a:cubicBezTo>
                        <a:pt x="6834" y="101"/>
                        <a:pt x="3477" y="124"/>
                        <a:pt x="119" y="160"/>
                      </a:cubicBezTo>
                      <a:cubicBezTo>
                        <a:pt x="0" y="160"/>
                        <a:pt x="0" y="327"/>
                        <a:pt x="119" y="327"/>
                      </a:cubicBezTo>
                      <a:cubicBezTo>
                        <a:pt x="11966" y="434"/>
                        <a:pt x="23813" y="434"/>
                        <a:pt x="35659" y="446"/>
                      </a:cubicBezTo>
                      <a:cubicBezTo>
                        <a:pt x="37338" y="446"/>
                        <a:pt x="39017" y="449"/>
                        <a:pt x="40696" y="449"/>
                      </a:cubicBezTo>
                      <a:cubicBezTo>
                        <a:pt x="42374" y="449"/>
                        <a:pt x="44053" y="446"/>
                        <a:pt x="45732" y="434"/>
                      </a:cubicBezTo>
                      <a:cubicBezTo>
                        <a:pt x="45982" y="434"/>
                        <a:pt x="45982" y="53"/>
                        <a:pt x="45732" y="53"/>
                      </a:cubicBezTo>
                      <a:cubicBezTo>
                        <a:pt x="41504" y="15"/>
                        <a:pt x="37277" y="1"/>
                        <a:pt x="3304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2378;p38">
                  <a:extLst>
                    <a:ext uri="{FF2B5EF4-FFF2-40B4-BE49-F238E27FC236}">
                      <a16:creationId xmlns:a16="http://schemas.microsoft.com/office/drawing/2014/main" id="{541B589D-990C-FC4E-8730-690DB9AEDB95}"/>
                    </a:ext>
                  </a:extLst>
                </p:cNvPr>
                <p:cNvSpPr/>
                <p:nvPr/>
              </p:nvSpPr>
              <p:spPr>
                <a:xfrm>
                  <a:off x="8458839" y="2319549"/>
                  <a:ext cx="10928" cy="940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28752" extrusionOk="0">
                      <a:moveTo>
                        <a:pt x="161" y="1"/>
                      </a:moveTo>
                      <a:cubicBezTo>
                        <a:pt x="86" y="1"/>
                        <a:pt x="12" y="52"/>
                        <a:pt x="12" y="153"/>
                      </a:cubicBezTo>
                      <a:cubicBezTo>
                        <a:pt x="0" y="9654"/>
                        <a:pt x="48" y="19167"/>
                        <a:pt x="83" y="28680"/>
                      </a:cubicBezTo>
                      <a:cubicBezTo>
                        <a:pt x="89" y="28728"/>
                        <a:pt x="128" y="28751"/>
                        <a:pt x="167" y="28751"/>
                      </a:cubicBezTo>
                      <a:cubicBezTo>
                        <a:pt x="205" y="28751"/>
                        <a:pt x="244" y="28728"/>
                        <a:pt x="250" y="28680"/>
                      </a:cubicBezTo>
                      <a:cubicBezTo>
                        <a:pt x="286" y="19167"/>
                        <a:pt x="333" y="9654"/>
                        <a:pt x="310" y="153"/>
                      </a:cubicBezTo>
                      <a:cubicBezTo>
                        <a:pt x="310" y="52"/>
                        <a:pt x="235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2379;p38">
                  <a:extLst>
                    <a:ext uri="{FF2B5EF4-FFF2-40B4-BE49-F238E27FC236}">
                      <a16:creationId xmlns:a16="http://schemas.microsoft.com/office/drawing/2014/main" id="{745A891D-F000-3246-A066-CC84AF495C32}"/>
                    </a:ext>
                  </a:extLst>
                </p:cNvPr>
                <p:cNvSpPr/>
                <p:nvPr/>
              </p:nvSpPr>
              <p:spPr>
                <a:xfrm>
                  <a:off x="6974561" y="2245700"/>
                  <a:ext cx="1489349" cy="17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18" h="536" extrusionOk="0">
                      <a:moveTo>
                        <a:pt x="42051" y="1"/>
                      </a:moveTo>
                      <a:cubicBezTo>
                        <a:pt x="40210" y="1"/>
                        <a:pt x="38362" y="52"/>
                        <a:pt x="36529" y="52"/>
                      </a:cubicBezTo>
                      <a:cubicBezTo>
                        <a:pt x="33623" y="52"/>
                        <a:pt x="30695" y="52"/>
                        <a:pt x="27766" y="64"/>
                      </a:cubicBezTo>
                      <a:cubicBezTo>
                        <a:pt x="21872" y="64"/>
                        <a:pt x="15990" y="76"/>
                        <a:pt x="10097" y="100"/>
                      </a:cubicBezTo>
                      <a:cubicBezTo>
                        <a:pt x="6775" y="124"/>
                        <a:pt x="3453" y="148"/>
                        <a:pt x="143" y="159"/>
                      </a:cubicBezTo>
                      <a:cubicBezTo>
                        <a:pt x="0" y="159"/>
                        <a:pt x="0" y="374"/>
                        <a:pt x="143" y="374"/>
                      </a:cubicBezTo>
                      <a:cubicBezTo>
                        <a:pt x="11883" y="421"/>
                        <a:pt x="23610" y="457"/>
                        <a:pt x="35350" y="481"/>
                      </a:cubicBezTo>
                      <a:cubicBezTo>
                        <a:pt x="37379" y="481"/>
                        <a:pt x="39432" y="535"/>
                        <a:pt x="41478" y="535"/>
                      </a:cubicBezTo>
                      <a:cubicBezTo>
                        <a:pt x="42758" y="535"/>
                        <a:pt x="44035" y="514"/>
                        <a:pt x="45304" y="445"/>
                      </a:cubicBezTo>
                      <a:cubicBezTo>
                        <a:pt x="45518" y="433"/>
                        <a:pt x="45518" y="100"/>
                        <a:pt x="45304" y="76"/>
                      </a:cubicBezTo>
                      <a:cubicBezTo>
                        <a:pt x="44224" y="19"/>
                        <a:pt x="43139" y="1"/>
                        <a:pt x="420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65C33C4F-9B0B-AD47-867E-0578131995C5}"/>
              </a:ext>
            </a:extLst>
          </p:cNvPr>
          <p:cNvGrpSpPr/>
          <p:nvPr/>
        </p:nvGrpSpPr>
        <p:grpSpPr>
          <a:xfrm>
            <a:off x="1462008" y="3860140"/>
            <a:ext cx="5497591" cy="335940"/>
            <a:chOff x="1503698" y="3073410"/>
            <a:chExt cx="5316748" cy="649601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217BE091-AEAD-C646-B238-CFD9DED3ABD9}"/>
                </a:ext>
              </a:extLst>
            </p:cNvPr>
            <p:cNvGrpSpPr/>
            <p:nvPr/>
          </p:nvGrpSpPr>
          <p:grpSpPr>
            <a:xfrm>
              <a:off x="1503698" y="3073410"/>
              <a:ext cx="1980968" cy="634638"/>
              <a:chOff x="1137938" y="1529390"/>
              <a:chExt cx="1980968" cy="634638"/>
            </a:xfrm>
          </p:grpSpPr>
          <p:grpSp>
            <p:nvGrpSpPr>
              <p:cNvPr id="48" name="Google Shape;2375;p38">
                <a:extLst>
                  <a:ext uri="{FF2B5EF4-FFF2-40B4-BE49-F238E27FC236}">
                    <a16:creationId xmlns:a16="http://schemas.microsoft.com/office/drawing/2014/main" id="{ECF02CE4-3F8C-AB4A-A502-943B3CC6036D}"/>
                  </a:ext>
                </a:extLst>
              </p:cNvPr>
              <p:cNvGrpSpPr/>
              <p:nvPr/>
            </p:nvGrpSpPr>
            <p:grpSpPr>
              <a:xfrm>
                <a:off x="1137938" y="1529390"/>
                <a:ext cx="1980968" cy="634638"/>
                <a:chOff x="6971813" y="2245700"/>
                <a:chExt cx="1518993" cy="1039449"/>
              </a:xfrm>
            </p:grpSpPr>
            <p:sp>
              <p:nvSpPr>
                <p:cNvPr id="50" name="Google Shape;2376;p38">
                  <a:extLst>
                    <a:ext uri="{FF2B5EF4-FFF2-40B4-BE49-F238E27FC236}">
                      <a16:creationId xmlns:a16="http://schemas.microsoft.com/office/drawing/2014/main" id="{01AC6FEF-4BF3-7C4D-82CC-E0DCDD342AD0}"/>
                    </a:ext>
                  </a:extLst>
                </p:cNvPr>
                <p:cNvSpPr/>
                <p:nvPr/>
              </p:nvSpPr>
              <p:spPr>
                <a:xfrm>
                  <a:off x="6971813" y="2367975"/>
                  <a:ext cx="14462" cy="917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2" h="28031" extrusionOk="0">
                      <a:moveTo>
                        <a:pt x="227" y="0"/>
                      </a:moveTo>
                      <a:cubicBezTo>
                        <a:pt x="179" y="0"/>
                        <a:pt x="132" y="30"/>
                        <a:pt x="132" y="90"/>
                      </a:cubicBezTo>
                      <a:cubicBezTo>
                        <a:pt x="132" y="4733"/>
                        <a:pt x="132" y="9365"/>
                        <a:pt x="120" y="14008"/>
                      </a:cubicBezTo>
                      <a:cubicBezTo>
                        <a:pt x="120" y="18639"/>
                        <a:pt x="1" y="23283"/>
                        <a:pt x="96" y="27914"/>
                      </a:cubicBezTo>
                      <a:cubicBezTo>
                        <a:pt x="102" y="27992"/>
                        <a:pt x="162" y="28031"/>
                        <a:pt x="223" y="28031"/>
                      </a:cubicBezTo>
                      <a:cubicBezTo>
                        <a:pt x="284" y="28031"/>
                        <a:pt x="346" y="27992"/>
                        <a:pt x="358" y="27914"/>
                      </a:cubicBezTo>
                      <a:cubicBezTo>
                        <a:pt x="441" y="23283"/>
                        <a:pt x="334" y="18639"/>
                        <a:pt x="334" y="14008"/>
                      </a:cubicBezTo>
                      <a:cubicBezTo>
                        <a:pt x="322" y="9376"/>
                        <a:pt x="334" y="4733"/>
                        <a:pt x="322" y="90"/>
                      </a:cubicBezTo>
                      <a:cubicBezTo>
                        <a:pt x="322" y="30"/>
                        <a:pt x="27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/>
                </a:p>
              </p:txBody>
            </p:sp>
            <p:sp>
              <p:nvSpPr>
                <p:cNvPr id="51" name="Google Shape;2377;p38">
                  <a:extLst>
                    <a:ext uri="{FF2B5EF4-FFF2-40B4-BE49-F238E27FC236}">
                      <a16:creationId xmlns:a16="http://schemas.microsoft.com/office/drawing/2014/main" id="{DF3117AA-1F6B-F54E-A69B-2858645A114E}"/>
                    </a:ext>
                  </a:extLst>
                </p:cNvPr>
                <p:cNvSpPr/>
                <p:nvPr/>
              </p:nvSpPr>
              <p:spPr>
                <a:xfrm>
                  <a:off x="6986275" y="3235235"/>
                  <a:ext cx="1504531" cy="14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982" h="449" extrusionOk="0">
                      <a:moveTo>
                        <a:pt x="33049" y="1"/>
                      </a:moveTo>
                      <a:cubicBezTo>
                        <a:pt x="25430" y="1"/>
                        <a:pt x="17811" y="46"/>
                        <a:pt x="10192" y="77"/>
                      </a:cubicBezTo>
                      <a:cubicBezTo>
                        <a:pt x="6834" y="101"/>
                        <a:pt x="3477" y="124"/>
                        <a:pt x="119" y="160"/>
                      </a:cubicBezTo>
                      <a:cubicBezTo>
                        <a:pt x="0" y="160"/>
                        <a:pt x="0" y="327"/>
                        <a:pt x="119" y="327"/>
                      </a:cubicBezTo>
                      <a:cubicBezTo>
                        <a:pt x="11966" y="434"/>
                        <a:pt x="23813" y="434"/>
                        <a:pt x="35659" y="446"/>
                      </a:cubicBezTo>
                      <a:cubicBezTo>
                        <a:pt x="37338" y="446"/>
                        <a:pt x="39017" y="449"/>
                        <a:pt x="40696" y="449"/>
                      </a:cubicBezTo>
                      <a:cubicBezTo>
                        <a:pt x="42374" y="449"/>
                        <a:pt x="44053" y="446"/>
                        <a:pt x="45732" y="434"/>
                      </a:cubicBezTo>
                      <a:cubicBezTo>
                        <a:pt x="45982" y="434"/>
                        <a:pt x="45982" y="53"/>
                        <a:pt x="45732" y="53"/>
                      </a:cubicBezTo>
                      <a:cubicBezTo>
                        <a:pt x="41504" y="15"/>
                        <a:pt x="37277" y="1"/>
                        <a:pt x="3304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/>
                </a:p>
              </p:txBody>
            </p:sp>
            <p:sp>
              <p:nvSpPr>
                <p:cNvPr id="52" name="Google Shape;2378;p38">
                  <a:extLst>
                    <a:ext uri="{FF2B5EF4-FFF2-40B4-BE49-F238E27FC236}">
                      <a16:creationId xmlns:a16="http://schemas.microsoft.com/office/drawing/2014/main" id="{1F9EAF57-8F6A-F34A-9B78-5FFE2C41B1BB}"/>
                    </a:ext>
                  </a:extLst>
                </p:cNvPr>
                <p:cNvSpPr/>
                <p:nvPr/>
              </p:nvSpPr>
              <p:spPr>
                <a:xfrm>
                  <a:off x="8458839" y="2319549"/>
                  <a:ext cx="10928" cy="940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28752" extrusionOk="0">
                      <a:moveTo>
                        <a:pt x="161" y="1"/>
                      </a:moveTo>
                      <a:cubicBezTo>
                        <a:pt x="86" y="1"/>
                        <a:pt x="12" y="52"/>
                        <a:pt x="12" y="153"/>
                      </a:cubicBezTo>
                      <a:cubicBezTo>
                        <a:pt x="0" y="9654"/>
                        <a:pt x="48" y="19167"/>
                        <a:pt x="83" y="28680"/>
                      </a:cubicBezTo>
                      <a:cubicBezTo>
                        <a:pt x="89" y="28728"/>
                        <a:pt x="128" y="28751"/>
                        <a:pt x="167" y="28751"/>
                      </a:cubicBezTo>
                      <a:cubicBezTo>
                        <a:pt x="205" y="28751"/>
                        <a:pt x="244" y="28728"/>
                        <a:pt x="250" y="28680"/>
                      </a:cubicBezTo>
                      <a:cubicBezTo>
                        <a:pt x="286" y="19167"/>
                        <a:pt x="333" y="9654"/>
                        <a:pt x="310" y="153"/>
                      </a:cubicBezTo>
                      <a:cubicBezTo>
                        <a:pt x="310" y="52"/>
                        <a:pt x="235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/>
                </a:p>
              </p:txBody>
            </p:sp>
            <p:sp>
              <p:nvSpPr>
                <p:cNvPr id="53" name="Google Shape;2379;p38">
                  <a:extLst>
                    <a:ext uri="{FF2B5EF4-FFF2-40B4-BE49-F238E27FC236}">
                      <a16:creationId xmlns:a16="http://schemas.microsoft.com/office/drawing/2014/main" id="{09A10AF7-206D-9748-A5E3-9A1BC41306A2}"/>
                    </a:ext>
                  </a:extLst>
                </p:cNvPr>
                <p:cNvSpPr/>
                <p:nvPr/>
              </p:nvSpPr>
              <p:spPr>
                <a:xfrm>
                  <a:off x="6974561" y="2245700"/>
                  <a:ext cx="1489349" cy="17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18" h="536" extrusionOk="0">
                      <a:moveTo>
                        <a:pt x="42051" y="1"/>
                      </a:moveTo>
                      <a:cubicBezTo>
                        <a:pt x="40210" y="1"/>
                        <a:pt x="38362" y="52"/>
                        <a:pt x="36529" y="52"/>
                      </a:cubicBezTo>
                      <a:cubicBezTo>
                        <a:pt x="33623" y="52"/>
                        <a:pt x="30695" y="52"/>
                        <a:pt x="27766" y="64"/>
                      </a:cubicBezTo>
                      <a:cubicBezTo>
                        <a:pt x="21872" y="64"/>
                        <a:pt x="15990" y="76"/>
                        <a:pt x="10097" y="100"/>
                      </a:cubicBezTo>
                      <a:cubicBezTo>
                        <a:pt x="6775" y="124"/>
                        <a:pt x="3453" y="148"/>
                        <a:pt x="143" y="159"/>
                      </a:cubicBezTo>
                      <a:cubicBezTo>
                        <a:pt x="0" y="159"/>
                        <a:pt x="0" y="374"/>
                        <a:pt x="143" y="374"/>
                      </a:cubicBezTo>
                      <a:cubicBezTo>
                        <a:pt x="11883" y="421"/>
                        <a:pt x="23610" y="457"/>
                        <a:pt x="35350" y="481"/>
                      </a:cubicBezTo>
                      <a:cubicBezTo>
                        <a:pt x="37379" y="481"/>
                        <a:pt x="39432" y="535"/>
                        <a:pt x="41478" y="535"/>
                      </a:cubicBezTo>
                      <a:cubicBezTo>
                        <a:pt x="42758" y="535"/>
                        <a:pt x="44035" y="514"/>
                        <a:pt x="45304" y="445"/>
                      </a:cubicBezTo>
                      <a:cubicBezTo>
                        <a:pt x="45518" y="433"/>
                        <a:pt x="45518" y="100"/>
                        <a:pt x="45304" y="76"/>
                      </a:cubicBezTo>
                      <a:cubicBezTo>
                        <a:pt x="44224" y="19"/>
                        <a:pt x="43139" y="1"/>
                        <a:pt x="420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/>
                </a:p>
              </p:txBody>
            </p:sp>
          </p:grpSp>
          <p:sp>
            <p:nvSpPr>
              <p:cNvPr id="49" name="Google Shape;2381;p38">
                <a:extLst>
                  <a:ext uri="{FF2B5EF4-FFF2-40B4-BE49-F238E27FC236}">
                    <a16:creationId xmlns:a16="http://schemas.microsoft.com/office/drawing/2014/main" id="{9237C8E3-C796-BE4D-A5FF-79B33FB65ED3}"/>
                  </a:ext>
                </a:extLst>
              </p:cNvPr>
              <p:cNvSpPr txBox="1"/>
              <p:nvPr/>
            </p:nvSpPr>
            <p:spPr>
              <a:xfrm>
                <a:off x="1203749" y="1698548"/>
                <a:ext cx="1774687" cy="2792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 dirty="0">
                    <a:solidFill>
                      <a:schemeClr val="accent5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Temperature</a:t>
                </a:r>
                <a:endParaRPr sz="2000" b="1" dirty="0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A6626CF7-2576-DE4B-83CA-788F02F47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19170" y="3246797"/>
              <a:ext cx="1231900" cy="228600"/>
            </a:xfrm>
            <a:prstGeom prst="rect">
              <a:avLst/>
            </a:prstGeom>
          </p:spPr>
        </p:pic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364E16FA-74E4-6C46-9953-32F0951692C2}"/>
                </a:ext>
              </a:extLst>
            </p:cNvPr>
            <p:cNvGrpSpPr/>
            <p:nvPr/>
          </p:nvGrpSpPr>
          <p:grpSpPr>
            <a:xfrm>
              <a:off x="4839478" y="3088373"/>
              <a:ext cx="1980968" cy="634638"/>
              <a:chOff x="5184918" y="1544353"/>
              <a:chExt cx="1980968" cy="634638"/>
            </a:xfrm>
          </p:grpSpPr>
          <p:sp>
            <p:nvSpPr>
              <p:cNvPr id="56" name="Google Shape;2382;p38">
                <a:extLst>
                  <a:ext uri="{FF2B5EF4-FFF2-40B4-BE49-F238E27FC236}">
                    <a16:creationId xmlns:a16="http://schemas.microsoft.com/office/drawing/2014/main" id="{28CB5C4C-3130-2742-9DA5-739318BD1EDD}"/>
                  </a:ext>
                </a:extLst>
              </p:cNvPr>
              <p:cNvSpPr txBox="1"/>
              <p:nvPr/>
            </p:nvSpPr>
            <p:spPr>
              <a:xfrm>
                <a:off x="5291508" y="1630688"/>
                <a:ext cx="1805252" cy="44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-0.002</a:t>
                </a:r>
                <a:endParaRPr sz="18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grpSp>
            <p:nvGrpSpPr>
              <p:cNvPr id="57" name="Google Shape;2375;p38">
                <a:extLst>
                  <a:ext uri="{FF2B5EF4-FFF2-40B4-BE49-F238E27FC236}">
                    <a16:creationId xmlns:a16="http://schemas.microsoft.com/office/drawing/2014/main" id="{D08896C8-72A9-0C4E-B8AE-C178EFE267E9}"/>
                  </a:ext>
                </a:extLst>
              </p:cNvPr>
              <p:cNvGrpSpPr/>
              <p:nvPr/>
            </p:nvGrpSpPr>
            <p:grpSpPr>
              <a:xfrm>
                <a:off x="5184918" y="1544353"/>
                <a:ext cx="1980968" cy="634638"/>
                <a:chOff x="6971813" y="2245700"/>
                <a:chExt cx="1518993" cy="1039449"/>
              </a:xfrm>
            </p:grpSpPr>
            <p:sp>
              <p:nvSpPr>
                <p:cNvPr id="58" name="Google Shape;2376;p38">
                  <a:extLst>
                    <a:ext uri="{FF2B5EF4-FFF2-40B4-BE49-F238E27FC236}">
                      <a16:creationId xmlns:a16="http://schemas.microsoft.com/office/drawing/2014/main" id="{DBD87062-0F1C-AF41-94DC-EAB5B029AD8D}"/>
                    </a:ext>
                  </a:extLst>
                </p:cNvPr>
                <p:cNvSpPr/>
                <p:nvPr/>
              </p:nvSpPr>
              <p:spPr>
                <a:xfrm>
                  <a:off x="6971813" y="2367975"/>
                  <a:ext cx="14462" cy="917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2" h="28031" extrusionOk="0">
                      <a:moveTo>
                        <a:pt x="227" y="0"/>
                      </a:moveTo>
                      <a:cubicBezTo>
                        <a:pt x="179" y="0"/>
                        <a:pt x="132" y="30"/>
                        <a:pt x="132" y="90"/>
                      </a:cubicBezTo>
                      <a:cubicBezTo>
                        <a:pt x="132" y="4733"/>
                        <a:pt x="132" y="9365"/>
                        <a:pt x="120" y="14008"/>
                      </a:cubicBezTo>
                      <a:cubicBezTo>
                        <a:pt x="120" y="18639"/>
                        <a:pt x="1" y="23283"/>
                        <a:pt x="96" y="27914"/>
                      </a:cubicBezTo>
                      <a:cubicBezTo>
                        <a:pt x="102" y="27992"/>
                        <a:pt x="162" y="28031"/>
                        <a:pt x="223" y="28031"/>
                      </a:cubicBezTo>
                      <a:cubicBezTo>
                        <a:pt x="284" y="28031"/>
                        <a:pt x="346" y="27992"/>
                        <a:pt x="358" y="27914"/>
                      </a:cubicBezTo>
                      <a:cubicBezTo>
                        <a:pt x="441" y="23283"/>
                        <a:pt x="334" y="18639"/>
                        <a:pt x="334" y="14008"/>
                      </a:cubicBezTo>
                      <a:cubicBezTo>
                        <a:pt x="322" y="9376"/>
                        <a:pt x="334" y="4733"/>
                        <a:pt x="322" y="90"/>
                      </a:cubicBezTo>
                      <a:cubicBezTo>
                        <a:pt x="322" y="30"/>
                        <a:pt x="27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2377;p38">
                  <a:extLst>
                    <a:ext uri="{FF2B5EF4-FFF2-40B4-BE49-F238E27FC236}">
                      <a16:creationId xmlns:a16="http://schemas.microsoft.com/office/drawing/2014/main" id="{ADFF08DF-B265-B148-8EED-83653D778099}"/>
                    </a:ext>
                  </a:extLst>
                </p:cNvPr>
                <p:cNvSpPr/>
                <p:nvPr/>
              </p:nvSpPr>
              <p:spPr>
                <a:xfrm>
                  <a:off x="6986275" y="3235235"/>
                  <a:ext cx="1504531" cy="14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982" h="449" extrusionOk="0">
                      <a:moveTo>
                        <a:pt x="33049" y="1"/>
                      </a:moveTo>
                      <a:cubicBezTo>
                        <a:pt x="25430" y="1"/>
                        <a:pt x="17811" y="46"/>
                        <a:pt x="10192" y="77"/>
                      </a:cubicBezTo>
                      <a:cubicBezTo>
                        <a:pt x="6834" y="101"/>
                        <a:pt x="3477" y="124"/>
                        <a:pt x="119" y="160"/>
                      </a:cubicBezTo>
                      <a:cubicBezTo>
                        <a:pt x="0" y="160"/>
                        <a:pt x="0" y="327"/>
                        <a:pt x="119" y="327"/>
                      </a:cubicBezTo>
                      <a:cubicBezTo>
                        <a:pt x="11966" y="434"/>
                        <a:pt x="23813" y="434"/>
                        <a:pt x="35659" y="446"/>
                      </a:cubicBezTo>
                      <a:cubicBezTo>
                        <a:pt x="37338" y="446"/>
                        <a:pt x="39017" y="449"/>
                        <a:pt x="40696" y="449"/>
                      </a:cubicBezTo>
                      <a:cubicBezTo>
                        <a:pt x="42374" y="449"/>
                        <a:pt x="44053" y="446"/>
                        <a:pt x="45732" y="434"/>
                      </a:cubicBezTo>
                      <a:cubicBezTo>
                        <a:pt x="45982" y="434"/>
                        <a:pt x="45982" y="53"/>
                        <a:pt x="45732" y="53"/>
                      </a:cubicBezTo>
                      <a:cubicBezTo>
                        <a:pt x="41504" y="15"/>
                        <a:pt x="37277" y="1"/>
                        <a:pt x="3304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2378;p38">
                  <a:extLst>
                    <a:ext uri="{FF2B5EF4-FFF2-40B4-BE49-F238E27FC236}">
                      <a16:creationId xmlns:a16="http://schemas.microsoft.com/office/drawing/2014/main" id="{BD4E76B1-60EF-4846-9EC4-41880817646D}"/>
                    </a:ext>
                  </a:extLst>
                </p:cNvPr>
                <p:cNvSpPr/>
                <p:nvPr/>
              </p:nvSpPr>
              <p:spPr>
                <a:xfrm>
                  <a:off x="8458839" y="2319549"/>
                  <a:ext cx="10928" cy="940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28752" extrusionOk="0">
                      <a:moveTo>
                        <a:pt x="161" y="1"/>
                      </a:moveTo>
                      <a:cubicBezTo>
                        <a:pt x="86" y="1"/>
                        <a:pt x="12" y="52"/>
                        <a:pt x="12" y="153"/>
                      </a:cubicBezTo>
                      <a:cubicBezTo>
                        <a:pt x="0" y="9654"/>
                        <a:pt x="48" y="19167"/>
                        <a:pt x="83" y="28680"/>
                      </a:cubicBezTo>
                      <a:cubicBezTo>
                        <a:pt x="89" y="28728"/>
                        <a:pt x="128" y="28751"/>
                        <a:pt x="167" y="28751"/>
                      </a:cubicBezTo>
                      <a:cubicBezTo>
                        <a:pt x="205" y="28751"/>
                        <a:pt x="244" y="28728"/>
                        <a:pt x="250" y="28680"/>
                      </a:cubicBezTo>
                      <a:cubicBezTo>
                        <a:pt x="286" y="19167"/>
                        <a:pt x="333" y="9654"/>
                        <a:pt x="310" y="153"/>
                      </a:cubicBezTo>
                      <a:cubicBezTo>
                        <a:pt x="310" y="52"/>
                        <a:pt x="235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2379;p38">
                  <a:extLst>
                    <a:ext uri="{FF2B5EF4-FFF2-40B4-BE49-F238E27FC236}">
                      <a16:creationId xmlns:a16="http://schemas.microsoft.com/office/drawing/2014/main" id="{21AE9E46-A1B6-9243-9427-6B1178A41C6E}"/>
                    </a:ext>
                  </a:extLst>
                </p:cNvPr>
                <p:cNvSpPr/>
                <p:nvPr/>
              </p:nvSpPr>
              <p:spPr>
                <a:xfrm>
                  <a:off x="6974561" y="2245700"/>
                  <a:ext cx="1489349" cy="17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18" h="536" extrusionOk="0">
                      <a:moveTo>
                        <a:pt x="42051" y="1"/>
                      </a:moveTo>
                      <a:cubicBezTo>
                        <a:pt x="40210" y="1"/>
                        <a:pt x="38362" y="52"/>
                        <a:pt x="36529" y="52"/>
                      </a:cubicBezTo>
                      <a:cubicBezTo>
                        <a:pt x="33623" y="52"/>
                        <a:pt x="30695" y="52"/>
                        <a:pt x="27766" y="64"/>
                      </a:cubicBezTo>
                      <a:cubicBezTo>
                        <a:pt x="21872" y="64"/>
                        <a:pt x="15990" y="76"/>
                        <a:pt x="10097" y="100"/>
                      </a:cubicBezTo>
                      <a:cubicBezTo>
                        <a:pt x="6775" y="124"/>
                        <a:pt x="3453" y="148"/>
                        <a:pt x="143" y="159"/>
                      </a:cubicBezTo>
                      <a:cubicBezTo>
                        <a:pt x="0" y="159"/>
                        <a:pt x="0" y="374"/>
                        <a:pt x="143" y="374"/>
                      </a:cubicBezTo>
                      <a:cubicBezTo>
                        <a:pt x="11883" y="421"/>
                        <a:pt x="23610" y="457"/>
                        <a:pt x="35350" y="481"/>
                      </a:cubicBezTo>
                      <a:cubicBezTo>
                        <a:pt x="37379" y="481"/>
                        <a:pt x="39432" y="535"/>
                        <a:pt x="41478" y="535"/>
                      </a:cubicBezTo>
                      <a:cubicBezTo>
                        <a:pt x="42758" y="535"/>
                        <a:pt x="44035" y="514"/>
                        <a:pt x="45304" y="445"/>
                      </a:cubicBezTo>
                      <a:cubicBezTo>
                        <a:pt x="45518" y="433"/>
                        <a:pt x="45518" y="100"/>
                        <a:pt x="45304" y="76"/>
                      </a:cubicBezTo>
                      <a:cubicBezTo>
                        <a:pt x="44224" y="19"/>
                        <a:pt x="43139" y="1"/>
                        <a:pt x="420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957D0612-2DB6-2C46-80DD-447F62945271}"/>
              </a:ext>
            </a:extLst>
          </p:cNvPr>
          <p:cNvGrpSpPr/>
          <p:nvPr/>
        </p:nvGrpSpPr>
        <p:grpSpPr>
          <a:xfrm>
            <a:off x="1462008" y="2112078"/>
            <a:ext cx="5497591" cy="335940"/>
            <a:chOff x="1522558" y="3774419"/>
            <a:chExt cx="5316748" cy="649601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CDD2AA0C-936D-FB4F-BB72-E0CCF69DE224}"/>
                </a:ext>
              </a:extLst>
            </p:cNvPr>
            <p:cNvGrpSpPr/>
            <p:nvPr/>
          </p:nvGrpSpPr>
          <p:grpSpPr>
            <a:xfrm>
              <a:off x="1522558" y="3774419"/>
              <a:ext cx="1980968" cy="634638"/>
              <a:chOff x="1137938" y="1529390"/>
              <a:chExt cx="1980968" cy="634638"/>
            </a:xfrm>
          </p:grpSpPr>
          <p:grpSp>
            <p:nvGrpSpPr>
              <p:cNvPr id="63" name="Google Shape;2375;p38">
                <a:extLst>
                  <a:ext uri="{FF2B5EF4-FFF2-40B4-BE49-F238E27FC236}">
                    <a16:creationId xmlns:a16="http://schemas.microsoft.com/office/drawing/2014/main" id="{07C3454F-40B8-F741-9B8C-5C76B2B9F515}"/>
                  </a:ext>
                </a:extLst>
              </p:cNvPr>
              <p:cNvGrpSpPr/>
              <p:nvPr/>
            </p:nvGrpSpPr>
            <p:grpSpPr>
              <a:xfrm>
                <a:off x="1137938" y="1529390"/>
                <a:ext cx="1980968" cy="634638"/>
                <a:chOff x="6971813" y="2245700"/>
                <a:chExt cx="1518993" cy="1039449"/>
              </a:xfrm>
            </p:grpSpPr>
            <p:sp>
              <p:nvSpPr>
                <p:cNvPr id="65" name="Google Shape;2376;p38">
                  <a:extLst>
                    <a:ext uri="{FF2B5EF4-FFF2-40B4-BE49-F238E27FC236}">
                      <a16:creationId xmlns:a16="http://schemas.microsoft.com/office/drawing/2014/main" id="{16D37F9E-E567-7D48-8B3A-3960C3417634}"/>
                    </a:ext>
                  </a:extLst>
                </p:cNvPr>
                <p:cNvSpPr/>
                <p:nvPr/>
              </p:nvSpPr>
              <p:spPr>
                <a:xfrm>
                  <a:off x="6971813" y="2367975"/>
                  <a:ext cx="14462" cy="917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2" h="28031" extrusionOk="0">
                      <a:moveTo>
                        <a:pt x="227" y="0"/>
                      </a:moveTo>
                      <a:cubicBezTo>
                        <a:pt x="179" y="0"/>
                        <a:pt x="132" y="30"/>
                        <a:pt x="132" y="90"/>
                      </a:cubicBezTo>
                      <a:cubicBezTo>
                        <a:pt x="132" y="4733"/>
                        <a:pt x="132" y="9365"/>
                        <a:pt x="120" y="14008"/>
                      </a:cubicBezTo>
                      <a:cubicBezTo>
                        <a:pt x="120" y="18639"/>
                        <a:pt x="1" y="23283"/>
                        <a:pt x="96" y="27914"/>
                      </a:cubicBezTo>
                      <a:cubicBezTo>
                        <a:pt x="102" y="27992"/>
                        <a:pt x="162" y="28031"/>
                        <a:pt x="223" y="28031"/>
                      </a:cubicBezTo>
                      <a:cubicBezTo>
                        <a:pt x="284" y="28031"/>
                        <a:pt x="346" y="27992"/>
                        <a:pt x="358" y="27914"/>
                      </a:cubicBezTo>
                      <a:cubicBezTo>
                        <a:pt x="441" y="23283"/>
                        <a:pt x="334" y="18639"/>
                        <a:pt x="334" y="14008"/>
                      </a:cubicBezTo>
                      <a:cubicBezTo>
                        <a:pt x="322" y="9376"/>
                        <a:pt x="334" y="4733"/>
                        <a:pt x="322" y="90"/>
                      </a:cubicBezTo>
                      <a:cubicBezTo>
                        <a:pt x="322" y="30"/>
                        <a:pt x="27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/>
                </a:p>
              </p:txBody>
            </p:sp>
            <p:sp>
              <p:nvSpPr>
                <p:cNvPr id="66" name="Google Shape;2377;p38">
                  <a:extLst>
                    <a:ext uri="{FF2B5EF4-FFF2-40B4-BE49-F238E27FC236}">
                      <a16:creationId xmlns:a16="http://schemas.microsoft.com/office/drawing/2014/main" id="{790BE4F7-C762-504A-BEC1-D187244383E8}"/>
                    </a:ext>
                  </a:extLst>
                </p:cNvPr>
                <p:cNvSpPr/>
                <p:nvPr/>
              </p:nvSpPr>
              <p:spPr>
                <a:xfrm>
                  <a:off x="6986275" y="3235235"/>
                  <a:ext cx="1504531" cy="14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982" h="449" extrusionOk="0">
                      <a:moveTo>
                        <a:pt x="33049" y="1"/>
                      </a:moveTo>
                      <a:cubicBezTo>
                        <a:pt x="25430" y="1"/>
                        <a:pt x="17811" y="46"/>
                        <a:pt x="10192" y="77"/>
                      </a:cubicBezTo>
                      <a:cubicBezTo>
                        <a:pt x="6834" y="101"/>
                        <a:pt x="3477" y="124"/>
                        <a:pt x="119" y="160"/>
                      </a:cubicBezTo>
                      <a:cubicBezTo>
                        <a:pt x="0" y="160"/>
                        <a:pt x="0" y="327"/>
                        <a:pt x="119" y="327"/>
                      </a:cubicBezTo>
                      <a:cubicBezTo>
                        <a:pt x="11966" y="434"/>
                        <a:pt x="23813" y="434"/>
                        <a:pt x="35659" y="446"/>
                      </a:cubicBezTo>
                      <a:cubicBezTo>
                        <a:pt x="37338" y="446"/>
                        <a:pt x="39017" y="449"/>
                        <a:pt x="40696" y="449"/>
                      </a:cubicBezTo>
                      <a:cubicBezTo>
                        <a:pt x="42374" y="449"/>
                        <a:pt x="44053" y="446"/>
                        <a:pt x="45732" y="434"/>
                      </a:cubicBezTo>
                      <a:cubicBezTo>
                        <a:pt x="45982" y="434"/>
                        <a:pt x="45982" y="53"/>
                        <a:pt x="45732" y="53"/>
                      </a:cubicBezTo>
                      <a:cubicBezTo>
                        <a:pt x="41504" y="15"/>
                        <a:pt x="37277" y="1"/>
                        <a:pt x="3304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/>
                </a:p>
              </p:txBody>
            </p:sp>
            <p:sp>
              <p:nvSpPr>
                <p:cNvPr id="67" name="Google Shape;2378;p38">
                  <a:extLst>
                    <a:ext uri="{FF2B5EF4-FFF2-40B4-BE49-F238E27FC236}">
                      <a16:creationId xmlns:a16="http://schemas.microsoft.com/office/drawing/2014/main" id="{0BEAF427-6780-C94C-9312-86B8C35F28B3}"/>
                    </a:ext>
                  </a:extLst>
                </p:cNvPr>
                <p:cNvSpPr/>
                <p:nvPr/>
              </p:nvSpPr>
              <p:spPr>
                <a:xfrm>
                  <a:off x="8458839" y="2319549"/>
                  <a:ext cx="10928" cy="940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28752" extrusionOk="0">
                      <a:moveTo>
                        <a:pt x="161" y="1"/>
                      </a:moveTo>
                      <a:cubicBezTo>
                        <a:pt x="86" y="1"/>
                        <a:pt x="12" y="52"/>
                        <a:pt x="12" y="153"/>
                      </a:cubicBezTo>
                      <a:cubicBezTo>
                        <a:pt x="0" y="9654"/>
                        <a:pt x="48" y="19167"/>
                        <a:pt x="83" y="28680"/>
                      </a:cubicBezTo>
                      <a:cubicBezTo>
                        <a:pt x="89" y="28728"/>
                        <a:pt x="128" y="28751"/>
                        <a:pt x="167" y="28751"/>
                      </a:cubicBezTo>
                      <a:cubicBezTo>
                        <a:pt x="205" y="28751"/>
                        <a:pt x="244" y="28728"/>
                        <a:pt x="250" y="28680"/>
                      </a:cubicBezTo>
                      <a:cubicBezTo>
                        <a:pt x="286" y="19167"/>
                        <a:pt x="333" y="9654"/>
                        <a:pt x="310" y="153"/>
                      </a:cubicBezTo>
                      <a:cubicBezTo>
                        <a:pt x="310" y="52"/>
                        <a:pt x="235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/>
                </a:p>
              </p:txBody>
            </p:sp>
            <p:sp>
              <p:nvSpPr>
                <p:cNvPr id="68" name="Google Shape;2379;p38">
                  <a:extLst>
                    <a:ext uri="{FF2B5EF4-FFF2-40B4-BE49-F238E27FC236}">
                      <a16:creationId xmlns:a16="http://schemas.microsoft.com/office/drawing/2014/main" id="{3CC13D77-B678-5C48-B92B-E2665C52530C}"/>
                    </a:ext>
                  </a:extLst>
                </p:cNvPr>
                <p:cNvSpPr/>
                <p:nvPr/>
              </p:nvSpPr>
              <p:spPr>
                <a:xfrm>
                  <a:off x="6974561" y="2245700"/>
                  <a:ext cx="1489349" cy="17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18" h="536" extrusionOk="0">
                      <a:moveTo>
                        <a:pt x="42051" y="1"/>
                      </a:moveTo>
                      <a:cubicBezTo>
                        <a:pt x="40210" y="1"/>
                        <a:pt x="38362" y="52"/>
                        <a:pt x="36529" y="52"/>
                      </a:cubicBezTo>
                      <a:cubicBezTo>
                        <a:pt x="33623" y="52"/>
                        <a:pt x="30695" y="52"/>
                        <a:pt x="27766" y="64"/>
                      </a:cubicBezTo>
                      <a:cubicBezTo>
                        <a:pt x="21872" y="64"/>
                        <a:pt x="15990" y="76"/>
                        <a:pt x="10097" y="100"/>
                      </a:cubicBezTo>
                      <a:cubicBezTo>
                        <a:pt x="6775" y="124"/>
                        <a:pt x="3453" y="148"/>
                        <a:pt x="143" y="159"/>
                      </a:cubicBezTo>
                      <a:cubicBezTo>
                        <a:pt x="0" y="159"/>
                        <a:pt x="0" y="374"/>
                        <a:pt x="143" y="374"/>
                      </a:cubicBezTo>
                      <a:cubicBezTo>
                        <a:pt x="11883" y="421"/>
                        <a:pt x="23610" y="457"/>
                        <a:pt x="35350" y="481"/>
                      </a:cubicBezTo>
                      <a:cubicBezTo>
                        <a:pt x="37379" y="481"/>
                        <a:pt x="39432" y="535"/>
                        <a:pt x="41478" y="535"/>
                      </a:cubicBezTo>
                      <a:cubicBezTo>
                        <a:pt x="42758" y="535"/>
                        <a:pt x="44035" y="514"/>
                        <a:pt x="45304" y="445"/>
                      </a:cubicBezTo>
                      <a:cubicBezTo>
                        <a:pt x="45518" y="433"/>
                        <a:pt x="45518" y="100"/>
                        <a:pt x="45304" y="76"/>
                      </a:cubicBezTo>
                      <a:cubicBezTo>
                        <a:pt x="44224" y="19"/>
                        <a:pt x="43139" y="1"/>
                        <a:pt x="420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/>
                </a:p>
              </p:txBody>
            </p:sp>
          </p:grpSp>
          <p:sp>
            <p:nvSpPr>
              <p:cNvPr id="64" name="Google Shape;2381;p38">
                <a:extLst>
                  <a:ext uri="{FF2B5EF4-FFF2-40B4-BE49-F238E27FC236}">
                    <a16:creationId xmlns:a16="http://schemas.microsoft.com/office/drawing/2014/main" id="{5B53A64E-992F-C842-B1CE-E6683DF90425}"/>
                  </a:ext>
                </a:extLst>
              </p:cNvPr>
              <p:cNvSpPr txBox="1"/>
              <p:nvPr/>
            </p:nvSpPr>
            <p:spPr>
              <a:xfrm>
                <a:off x="1203749" y="1698548"/>
                <a:ext cx="1774687" cy="2792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 dirty="0">
                    <a:solidFill>
                      <a:schemeClr val="accent5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Unemployment</a:t>
                </a:r>
                <a:endParaRPr sz="2000" b="1" dirty="0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7F977C4F-D717-DE4F-AD78-C7A5CCD75F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38030" y="3947806"/>
              <a:ext cx="1231900" cy="228600"/>
            </a:xfrm>
            <a:prstGeom prst="rect">
              <a:avLst/>
            </a:prstGeom>
          </p:spPr>
        </p:pic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4B8A9F07-9802-4F4D-9F84-2CAE2AD698FA}"/>
                </a:ext>
              </a:extLst>
            </p:cNvPr>
            <p:cNvGrpSpPr/>
            <p:nvPr/>
          </p:nvGrpSpPr>
          <p:grpSpPr>
            <a:xfrm>
              <a:off x="4858338" y="3789382"/>
              <a:ext cx="1980968" cy="634638"/>
              <a:chOff x="5184918" y="1544353"/>
              <a:chExt cx="1980968" cy="634638"/>
            </a:xfrm>
          </p:grpSpPr>
          <p:sp>
            <p:nvSpPr>
              <p:cNvPr id="71" name="Google Shape;2382;p38">
                <a:extLst>
                  <a:ext uri="{FF2B5EF4-FFF2-40B4-BE49-F238E27FC236}">
                    <a16:creationId xmlns:a16="http://schemas.microsoft.com/office/drawing/2014/main" id="{B2CA9E94-20D2-3B40-ABAE-F824DAAF26A3}"/>
                  </a:ext>
                </a:extLst>
              </p:cNvPr>
              <p:cNvSpPr txBox="1"/>
              <p:nvPr/>
            </p:nvSpPr>
            <p:spPr>
              <a:xfrm>
                <a:off x="5291508" y="1630688"/>
                <a:ext cx="1805252" cy="44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-0.026</a:t>
                </a:r>
                <a:endParaRPr sz="18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grpSp>
            <p:nvGrpSpPr>
              <p:cNvPr id="72" name="Google Shape;2375;p38">
                <a:extLst>
                  <a:ext uri="{FF2B5EF4-FFF2-40B4-BE49-F238E27FC236}">
                    <a16:creationId xmlns:a16="http://schemas.microsoft.com/office/drawing/2014/main" id="{EB4E4409-934F-4D4B-9E26-02281A83425F}"/>
                  </a:ext>
                </a:extLst>
              </p:cNvPr>
              <p:cNvGrpSpPr/>
              <p:nvPr/>
            </p:nvGrpSpPr>
            <p:grpSpPr>
              <a:xfrm>
                <a:off x="5184918" y="1544353"/>
                <a:ext cx="1980968" cy="634638"/>
                <a:chOff x="6971813" y="2245700"/>
                <a:chExt cx="1518993" cy="1039449"/>
              </a:xfrm>
            </p:grpSpPr>
            <p:sp>
              <p:nvSpPr>
                <p:cNvPr id="73" name="Google Shape;2376;p38">
                  <a:extLst>
                    <a:ext uri="{FF2B5EF4-FFF2-40B4-BE49-F238E27FC236}">
                      <a16:creationId xmlns:a16="http://schemas.microsoft.com/office/drawing/2014/main" id="{9769A402-48AC-714C-B7C8-B80B0C882EBC}"/>
                    </a:ext>
                  </a:extLst>
                </p:cNvPr>
                <p:cNvSpPr/>
                <p:nvPr/>
              </p:nvSpPr>
              <p:spPr>
                <a:xfrm>
                  <a:off x="6971813" y="2367975"/>
                  <a:ext cx="14462" cy="917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2" h="28031" extrusionOk="0">
                      <a:moveTo>
                        <a:pt x="227" y="0"/>
                      </a:moveTo>
                      <a:cubicBezTo>
                        <a:pt x="179" y="0"/>
                        <a:pt x="132" y="30"/>
                        <a:pt x="132" y="90"/>
                      </a:cubicBezTo>
                      <a:cubicBezTo>
                        <a:pt x="132" y="4733"/>
                        <a:pt x="132" y="9365"/>
                        <a:pt x="120" y="14008"/>
                      </a:cubicBezTo>
                      <a:cubicBezTo>
                        <a:pt x="120" y="18639"/>
                        <a:pt x="1" y="23283"/>
                        <a:pt x="96" y="27914"/>
                      </a:cubicBezTo>
                      <a:cubicBezTo>
                        <a:pt x="102" y="27992"/>
                        <a:pt x="162" y="28031"/>
                        <a:pt x="223" y="28031"/>
                      </a:cubicBezTo>
                      <a:cubicBezTo>
                        <a:pt x="284" y="28031"/>
                        <a:pt x="346" y="27992"/>
                        <a:pt x="358" y="27914"/>
                      </a:cubicBezTo>
                      <a:cubicBezTo>
                        <a:pt x="441" y="23283"/>
                        <a:pt x="334" y="18639"/>
                        <a:pt x="334" y="14008"/>
                      </a:cubicBezTo>
                      <a:cubicBezTo>
                        <a:pt x="322" y="9376"/>
                        <a:pt x="334" y="4733"/>
                        <a:pt x="322" y="90"/>
                      </a:cubicBezTo>
                      <a:cubicBezTo>
                        <a:pt x="322" y="30"/>
                        <a:pt x="27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" name="Google Shape;2377;p38">
                  <a:extLst>
                    <a:ext uri="{FF2B5EF4-FFF2-40B4-BE49-F238E27FC236}">
                      <a16:creationId xmlns:a16="http://schemas.microsoft.com/office/drawing/2014/main" id="{9B1DC6BA-28E7-3749-A661-F7798CD2AC76}"/>
                    </a:ext>
                  </a:extLst>
                </p:cNvPr>
                <p:cNvSpPr/>
                <p:nvPr/>
              </p:nvSpPr>
              <p:spPr>
                <a:xfrm>
                  <a:off x="6986275" y="3235235"/>
                  <a:ext cx="1504531" cy="14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982" h="449" extrusionOk="0">
                      <a:moveTo>
                        <a:pt x="33049" y="1"/>
                      </a:moveTo>
                      <a:cubicBezTo>
                        <a:pt x="25430" y="1"/>
                        <a:pt x="17811" y="46"/>
                        <a:pt x="10192" y="77"/>
                      </a:cubicBezTo>
                      <a:cubicBezTo>
                        <a:pt x="6834" y="101"/>
                        <a:pt x="3477" y="124"/>
                        <a:pt x="119" y="160"/>
                      </a:cubicBezTo>
                      <a:cubicBezTo>
                        <a:pt x="0" y="160"/>
                        <a:pt x="0" y="327"/>
                        <a:pt x="119" y="327"/>
                      </a:cubicBezTo>
                      <a:cubicBezTo>
                        <a:pt x="11966" y="434"/>
                        <a:pt x="23813" y="434"/>
                        <a:pt x="35659" y="446"/>
                      </a:cubicBezTo>
                      <a:cubicBezTo>
                        <a:pt x="37338" y="446"/>
                        <a:pt x="39017" y="449"/>
                        <a:pt x="40696" y="449"/>
                      </a:cubicBezTo>
                      <a:cubicBezTo>
                        <a:pt x="42374" y="449"/>
                        <a:pt x="44053" y="446"/>
                        <a:pt x="45732" y="434"/>
                      </a:cubicBezTo>
                      <a:cubicBezTo>
                        <a:pt x="45982" y="434"/>
                        <a:pt x="45982" y="53"/>
                        <a:pt x="45732" y="53"/>
                      </a:cubicBezTo>
                      <a:cubicBezTo>
                        <a:pt x="41504" y="15"/>
                        <a:pt x="37277" y="1"/>
                        <a:pt x="3304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2378;p38">
                  <a:extLst>
                    <a:ext uri="{FF2B5EF4-FFF2-40B4-BE49-F238E27FC236}">
                      <a16:creationId xmlns:a16="http://schemas.microsoft.com/office/drawing/2014/main" id="{F6E20633-9B32-3D40-A0FF-44195E869099}"/>
                    </a:ext>
                  </a:extLst>
                </p:cNvPr>
                <p:cNvSpPr/>
                <p:nvPr/>
              </p:nvSpPr>
              <p:spPr>
                <a:xfrm>
                  <a:off x="8458839" y="2319549"/>
                  <a:ext cx="10928" cy="940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28752" extrusionOk="0">
                      <a:moveTo>
                        <a:pt x="161" y="1"/>
                      </a:moveTo>
                      <a:cubicBezTo>
                        <a:pt x="86" y="1"/>
                        <a:pt x="12" y="52"/>
                        <a:pt x="12" y="153"/>
                      </a:cubicBezTo>
                      <a:cubicBezTo>
                        <a:pt x="0" y="9654"/>
                        <a:pt x="48" y="19167"/>
                        <a:pt x="83" y="28680"/>
                      </a:cubicBezTo>
                      <a:cubicBezTo>
                        <a:pt x="89" y="28728"/>
                        <a:pt x="128" y="28751"/>
                        <a:pt x="167" y="28751"/>
                      </a:cubicBezTo>
                      <a:cubicBezTo>
                        <a:pt x="205" y="28751"/>
                        <a:pt x="244" y="28728"/>
                        <a:pt x="250" y="28680"/>
                      </a:cubicBezTo>
                      <a:cubicBezTo>
                        <a:pt x="286" y="19167"/>
                        <a:pt x="333" y="9654"/>
                        <a:pt x="310" y="153"/>
                      </a:cubicBezTo>
                      <a:cubicBezTo>
                        <a:pt x="310" y="52"/>
                        <a:pt x="235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2379;p38">
                  <a:extLst>
                    <a:ext uri="{FF2B5EF4-FFF2-40B4-BE49-F238E27FC236}">
                      <a16:creationId xmlns:a16="http://schemas.microsoft.com/office/drawing/2014/main" id="{5A9DB083-3473-074B-A2B9-8CC6FE461C7A}"/>
                    </a:ext>
                  </a:extLst>
                </p:cNvPr>
                <p:cNvSpPr/>
                <p:nvPr/>
              </p:nvSpPr>
              <p:spPr>
                <a:xfrm>
                  <a:off x="6974561" y="2245700"/>
                  <a:ext cx="1489349" cy="17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18" h="536" extrusionOk="0">
                      <a:moveTo>
                        <a:pt x="42051" y="1"/>
                      </a:moveTo>
                      <a:cubicBezTo>
                        <a:pt x="40210" y="1"/>
                        <a:pt x="38362" y="52"/>
                        <a:pt x="36529" y="52"/>
                      </a:cubicBezTo>
                      <a:cubicBezTo>
                        <a:pt x="33623" y="52"/>
                        <a:pt x="30695" y="52"/>
                        <a:pt x="27766" y="64"/>
                      </a:cubicBezTo>
                      <a:cubicBezTo>
                        <a:pt x="21872" y="64"/>
                        <a:pt x="15990" y="76"/>
                        <a:pt x="10097" y="100"/>
                      </a:cubicBezTo>
                      <a:cubicBezTo>
                        <a:pt x="6775" y="124"/>
                        <a:pt x="3453" y="148"/>
                        <a:pt x="143" y="159"/>
                      </a:cubicBezTo>
                      <a:cubicBezTo>
                        <a:pt x="0" y="159"/>
                        <a:pt x="0" y="374"/>
                        <a:pt x="143" y="374"/>
                      </a:cubicBezTo>
                      <a:cubicBezTo>
                        <a:pt x="11883" y="421"/>
                        <a:pt x="23610" y="457"/>
                        <a:pt x="35350" y="481"/>
                      </a:cubicBezTo>
                      <a:cubicBezTo>
                        <a:pt x="37379" y="481"/>
                        <a:pt x="39432" y="535"/>
                        <a:pt x="41478" y="535"/>
                      </a:cubicBezTo>
                      <a:cubicBezTo>
                        <a:pt x="42758" y="535"/>
                        <a:pt x="44035" y="514"/>
                        <a:pt x="45304" y="445"/>
                      </a:cubicBezTo>
                      <a:cubicBezTo>
                        <a:pt x="45518" y="433"/>
                        <a:pt x="45518" y="100"/>
                        <a:pt x="45304" y="76"/>
                      </a:cubicBezTo>
                      <a:cubicBezTo>
                        <a:pt x="44224" y="19"/>
                        <a:pt x="43139" y="1"/>
                        <a:pt x="420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F2D818C3-B9B5-3347-8118-75B8979BE53D}"/>
              </a:ext>
            </a:extLst>
          </p:cNvPr>
          <p:cNvGrpSpPr/>
          <p:nvPr/>
        </p:nvGrpSpPr>
        <p:grpSpPr>
          <a:xfrm>
            <a:off x="1462008" y="2694766"/>
            <a:ext cx="5497591" cy="335940"/>
            <a:chOff x="1522558" y="4251516"/>
            <a:chExt cx="5316748" cy="649601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ADA3D470-F4C8-0149-8405-5804C19278E8}"/>
                </a:ext>
              </a:extLst>
            </p:cNvPr>
            <p:cNvGrpSpPr/>
            <p:nvPr/>
          </p:nvGrpSpPr>
          <p:grpSpPr>
            <a:xfrm>
              <a:off x="1522558" y="4251516"/>
              <a:ext cx="1980968" cy="634638"/>
              <a:chOff x="1137938" y="1529390"/>
              <a:chExt cx="1980968" cy="634638"/>
            </a:xfrm>
          </p:grpSpPr>
          <p:grpSp>
            <p:nvGrpSpPr>
              <p:cNvPr id="82" name="Google Shape;2375;p38">
                <a:extLst>
                  <a:ext uri="{FF2B5EF4-FFF2-40B4-BE49-F238E27FC236}">
                    <a16:creationId xmlns:a16="http://schemas.microsoft.com/office/drawing/2014/main" id="{121D6B30-4228-554A-8480-7AAE42FD6991}"/>
                  </a:ext>
                </a:extLst>
              </p:cNvPr>
              <p:cNvGrpSpPr/>
              <p:nvPr/>
            </p:nvGrpSpPr>
            <p:grpSpPr>
              <a:xfrm>
                <a:off x="1137938" y="1529390"/>
                <a:ext cx="1980968" cy="634638"/>
                <a:chOff x="6971813" y="2245700"/>
                <a:chExt cx="1518993" cy="1039449"/>
              </a:xfrm>
            </p:grpSpPr>
            <p:sp>
              <p:nvSpPr>
                <p:cNvPr id="84" name="Google Shape;2376;p38">
                  <a:extLst>
                    <a:ext uri="{FF2B5EF4-FFF2-40B4-BE49-F238E27FC236}">
                      <a16:creationId xmlns:a16="http://schemas.microsoft.com/office/drawing/2014/main" id="{2AA88445-427F-7549-AE45-25D5AE32CA3B}"/>
                    </a:ext>
                  </a:extLst>
                </p:cNvPr>
                <p:cNvSpPr/>
                <p:nvPr/>
              </p:nvSpPr>
              <p:spPr>
                <a:xfrm>
                  <a:off x="6971813" y="2367975"/>
                  <a:ext cx="14462" cy="917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2" h="28031" extrusionOk="0">
                      <a:moveTo>
                        <a:pt x="227" y="0"/>
                      </a:moveTo>
                      <a:cubicBezTo>
                        <a:pt x="179" y="0"/>
                        <a:pt x="132" y="30"/>
                        <a:pt x="132" y="90"/>
                      </a:cubicBezTo>
                      <a:cubicBezTo>
                        <a:pt x="132" y="4733"/>
                        <a:pt x="132" y="9365"/>
                        <a:pt x="120" y="14008"/>
                      </a:cubicBezTo>
                      <a:cubicBezTo>
                        <a:pt x="120" y="18639"/>
                        <a:pt x="1" y="23283"/>
                        <a:pt x="96" y="27914"/>
                      </a:cubicBezTo>
                      <a:cubicBezTo>
                        <a:pt x="102" y="27992"/>
                        <a:pt x="162" y="28031"/>
                        <a:pt x="223" y="28031"/>
                      </a:cubicBezTo>
                      <a:cubicBezTo>
                        <a:pt x="284" y="28031"/>
                        <a:pt x="346" y="27992"/>
                        <a:pt x="358" y="27914"/>
                      </a:cubicBezTo>
                      <a:cubicBezTo>
                        <a:pt x="441" y="23283"/>
                        <a:pt x="334" y="18639"/>
                        <a:pt x="334" y="14008"/>
                      </a:cubicBezTo>
                      <a:cubicBezTo>
                        <a:pt x="322" y="9376"/>
                        <a:pt x="334" y="4733"/>
                        <a:pt x="322" y="90"/>
                      </a:cubicBezTo>
                      <a:cubicBezTo>
                        <a:pt x="322" y="30"/>
                        <a:pt x="27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2377;p38">
                  <a:extLst>
                    <a:ext uri="{FF2B5EF4-FFF2-40B4-BE49-F238E27FC236}">
                      <a16:creationId xmlns:a16="http://schemas.microsoft.com/office/drawing/2014/main" id="{2353CD27-4986-864A-9BD5-AB5271A443DD}"/>
                    </a:ext>
                  </a:extLst>
                </p:cNvPr>
                <p:cNvSpPr/>
                <p:nvPr/>
              </p:nvSpPr>
              <p:spPr>
                <a:xfrm>
                  <a:off x="6986275" y="3235235"/>
                  <a:ext cx="1504531" cy="14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982" h="449" extrusionOk="0">
                      <a:moveTo>
                        <a:pt x="33049" y="1"/>
                      </a:moveTo>
                      <a:cubicBezTo>
                        <a:pt x="25430" y="1"/>
                        <a:pt x="17811" y="46"/>
                        <a:pt x="10192" y="77"/>
                      </a:cubicBezTo>
                      <a:cubicBezTo>
                        <a:pt x="6834" y="101"/>
                        <a:pt x="3477" y="124"/>
                        <a:pt x="119" y="160"/>
                      </a:cubicBezTo>
                      <a:cubicBezTo>
                        <a:pt x="0" y="160"/>
                        <a:pt x="0" y="327"/>
                        <a:pt x="119" y="327"/>
                      </a:cubicBezTo>
                      <a:cubicBezTo>
                        <a:pt x="11966" y="434"/>
                        <a:pt x="23813" y="434"/>
                        <a:pt x="35659" y="446"/>
                      </a:cubicBezTo>
                      <a:cubicBezTo>
                        <a:pt x="37338" y="446"/>
                        <a:pt x="39017" y="449"/>
                        <a:pt x="40696" y="449"/>
                      </a:cubicBezTo>
                      <a:cubicBezTo>
                        <a:pt x="42374" y="449"/>
                        <a:pt x="44053" y="446"/>
                        <a:pt x="45732" y="434"/>
                      </a:cubicBezTo>
                      <a:cubicBezTo>
                        <a:pt x="45982" y="434"/>
                        <a:pt x="45982" y="53"/>
                        <a:pt x="45732" y="53"/>
                      </a:cubicBezTo>
                      <a:cubicBezTo>
                        <a:pt x="41504" y="15"/>
                        <a:pt x="37277" y="1"/>
                        <a:pt x="3304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2378;p38">
                  <a:extLst>
                    <a:ext uri="{FF2B5EF4-FFF2-40B4-BE49-F238E27FC236}">
                      <a16:creationId xmlns:a16="http://schemas.microsoft.com/office/drawing/2014/main" id="{A92DEE84-6429-7E42-9661-21B3CE4C1FFA}"/>
                    </a:ext>
                  </a:extLst>
                </p:cNvPr>
                <p:cNvSpPr/>
                <p:nvPr/>
              </p:nvSpPr>
              <p:spPr>
                <a:xfrm>
                  <a:off x="8458839" y="2319549"/>
                  <a:ext cx="10928" cy="940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28752" extrusionOk="0">
                      <a:moveTo>
                        <a:pt x="161" y="1"/>
                      </a:moveTo>
                      <a:cubicBezTo>
                        <a:pt x="86" y="1"/>
                        <a:pt x="12" y="52"/>
                        <a:pt x="12" y="153"/>
                      </a:cubicBezTo>
                      <a:cubicBezTo>
                        <a:pt x="0" y="9654"/>
                        <a:pt x="48" y="19167"/>
                        <a:pt x="83" y="28680"/>
                      </a:cubicBezTo>
                      <a:cubicBezTo>
                        <a:pt x="89" y="28728"/>
                        <a:pt x="128" y="28751"/>
                        <a:pt x="167" y="28751"/>
                      </a:cubicBezTo>
                      <a:cubicBezTo>
                        <a:pt x="205" y="28751"/>
                        <a:pt x="244" y="28728"/>
                        <a:pt x="250" y="28680"/>
                      </a:cubicBezTo>
                      <a:cubicBezTo>
                        <a:pt x="286" y="19167"/>
                        <a:pt x="333" y="9654"/>
                        <a:pt x="310" y="153"/>
                      </a:cubicBezTo>
                      <a:cubicBezTo>
                        <a:pt x="310" y="52"/>
                        <a:pt x="235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2379;p38">
                  <a:extLst>
                    <a:ext uri="{FF2B5EF4-FFF2-40B4-BE49-F238E27FC236}">
                      <a16:creationId xmlns:a16="http://schemas.microsoft.com/office/drawing/2014/main" id="{81DCCEB4-2F18-AC43-BF56-76290A58A9AA}"/>
                    </a:ext>
                  </a:extLst>
                </p:cNvPr>
                <p:cNvSpPr/>
                <p:nvPr/>
              </p:nvSpPr>
              <p:spPr>
                <a:xfrm>
                  <a:off x="6974561" y="2245700"/>
                  <a:ext cx="1489349" cy="17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18" h="536" extrusionOk="0">
                      <a:moveTo>
                        <a:pt x="42051" y="1"/>
                      </a:moveTo>
                      <a:cubicBezTo>
                        <a:pt x="40210" y="1"/>
                        <a:pt x="38362" y="52"/>
                        <a:pt x="36529" y="52"/>
                      </a:cubicBezTo>
                      <a:cubicBezTo>
                        <a:pt x="33623" y="52"/>
                        <a:pt x="30695" y="52"/>
                        <a:pt x="27766" y="64"/>
                      </a:cubicBezTo>
                      <a:cubicBezTo>
                        <a:pt x="21872" y="64"/>
                        <a:pt x="15990" y="76"/>
                        <a:pt x="10097" y="100"/>
                      </a:cubicBezTo>
                      <a:cubicBezTo>
                        <a:pt x="6775" y="124"/>
                        <a:pt x="3453" y="148"/>
                        <a:pt x="143" y="159"/>
                      </a:cubicBezTo>
                      <a:cubicBezTo>
                        <a:pt x="0" y="159"/>
                        <a:pt x="0" y="374"/>
                        <a:pt x="143" y="374"/>
                      </a:cubicBezTo>
                      <a:cubicBezTo>
                        <a:pt x="11883" y="421"/>
                        <a:pt x="23610" y="457"/>
                        <a:pt x="35350" y="481"/>
                      </a:cubicBezTo>
                      <a:cubicBezTo>
                        <a:pt x="37379" y="481"/>
                        <a:pt x="39432" y="535"/>
                        <a:pt x="41478" y="535"/>
                      </a:cubicBezTo>
                      <a:cubicBezTo>
                        <a:pt x="42758" y="535"/>
                        <a:pt x="44035" y="514"/>
                        <a:pt x="45304" y="445"/>
                      </a:cubicBezTo>
                      <a:cubicBezTo>
                        <a:pt x="45518" y="433"/>
                        <a:pt x="45518" y="100"/>
                        <a:pt x="45304" y="76"/>
                      </a:cubicBezTo>
                      <a:cubicBezTo>
                        <a:pt x="44224" y="19"/>
                        <a:pt x="43139" y="1"/>
                        <a:pt x="420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" name="Google Shape;2381;p38">
                <a:extLst>
                  <a:ext uri="{FF2B5EF4-FFF2-40B4-BE49-F238E27FC236}">
                    <a16:creationId xmlns:a16="http://schemas.microsoft.com/office/drawing/2014/main" id="{CF79ED96-367C-1F42-80E3-DE676516E76E}"/>
                  </a:ext>
                </a:extLst>
              </p:cNvPr>
              <p:cNvSpPr txBox="1"/>
              <p:nvPr/>
            </p:nvSpPr>
            <p:spPr>
              <a:xfrm>
                <a:off x="1203749" y="1698548"/>
                <a:ext cx="1774687" cy="2792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 b="1" dirty="0">
                    <a:solidFill>
                      <a:schemeClr val="accent5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CPI</a:t>
                </a:r>
                <a:endParaRPr sz="2400" b="1" dirty="0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6BDB0058-7E00-204F-BD6B-42AAD007B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38030" y="4424903"/>
              <a:ext cx="1231900" cy="228600"/>
            </a:xfrm>
            <a:prstGeom prst="rect">
              <a:avLst/>
            </a:prstGeom>
          </p:spPr>
        </p:pic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3F8F2196-26DD-404B-8057-12BE5B8EA667}"/>
                </a:ext>
              </a:extLst>
            </p:cNvPr>
            <p:cNvGrpSpPr/>
            <p:nvPr/>
          </p:nvGrpSpPr>
          <p:grpSpPr>
            <a:xfrm>
              <a:off x="4858338" y="4266479"/>
              <a:ext cx="1980968" cy="634638"/>
              <a:chOff x="5184918" y="1544353"/>
              <a:chExt cx="1980968" cy="634638"/>
            </a:xfrm>
          </p:grpSpPr>
          <p:sp>
            <p:nvSpPr>
              <p:cNvPr id="90" name="Google Shape;2382;p38">
                <a:extLst>
                  <a:ext uri="{FF2B5EF4-FFF2-40B4-BE49-F238E27FC236}">
                    <a16:creationId xmlns:a16="http://schemas.microsoft.com/office/drawing/2014/main" id="{64E6F9A4-4296-4E49-8041-427E30DDE1FE}"/>
                  </a:ext>
                </a:extLst>
              </p:cNvPr>
              <p:cNvSpPr txBox="1"/>
              <p:nvPr/>
            </p:nvSpPr>
            <p:spPr>
              <a:xfrm>
                <a:off x="5291508" y="1630688"/>
                <a:ext cx="1805252" cy="44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dirty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-0.021</a:t>
                </a:r>
                <a:endParaRPr sz="18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grpSp>
            <p:nvGrpSpPr>
              <p:cNvPr id="91" name="Google Shape;2375;p38">
                <a:extLst>
                  <a:ext uri="{FF2B5EF4-FFF2-40B4-BE49-F238E27FC236}">
                    <a16:creationId xmlns:a16="http://schemas.microsoft.com/office/drawing/2014/main" id="{48E2E8EE-E4AF-5A46-8746-24861E9C88FF}"/>
                  </a:ext>
                </a:extLst>
              </p:cNvPr>
              <p:cNvGrpSpPr/>
              <p:nvPr/>
            </p:nvGrpSpPr>
            <p:grpSpPr>
              <a:xfrm>
                <a:off x="5184918" y="1544353"/>
                <a:ext cx="1980968" cy="634638"/>
                <a:chOff x="6971813" y="2245700"/>
                <a:chExt cx="1518993" cy="1039449"/>
              </a:xfrm>
            </p:grpSpPr>
            <p:sp>
              <p:nvSpPr>
                <p:cNvPr id="92" name="Google Shape;2376;p38">
                  <a:extLst>
                    <a:ext uri="{FF2B5EF4-FFF2-40B4-BE49-F238E27FC236}">
                      <a16:creationId xmlns:a16="http://schemas.microsoft.com/office/drawing/2014/main" id="{24C26EF7-48EA-DA41-9B7C-DDB7451117CE}"/>
                    </a:ext>
                  </a:extLst>
                </p:cNvPr>
                <p:cNvSpPr/>
                <p:nvPr/>
              </p:nvSpPr>
              <p:spPr>
                <a:xfrm>
                  <a:off x="6971813" y="2367975"/>
                  <a:ext cx="14462" cy="917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2" h="28031" extrusionOk="0">
                      <a:moveTo>
                        <a:pt x="227" y="0"/>
                      </a:moveTo>
                      <a:cubicBezTo>
                        <a:pt x="179" y="0"/>
                        <a:pt x="132" y="30"/>
                        <a:pt x="132" y="90"/>
                      </a:cubicBezTo>
                      <a:cubicBezTo>
                        <a:pt x="132" y="4733"/>
                        <a:pt x="132" y="9365"/>
                        <a:pt x="120" y="14008"/>
                      </a:cubicBezTo>
                      <a:cubicBezTo>
                        <a:pt x="120" y="18639"/>
                        <a:pt x="1" y="23283"/>
                        <a:pt x="96" y="27914"/>
                      </a:cubicBezTo>
                      <a:cubicBezTo>
                        <a:pt x="102" y="27992"/>
                        <a:pt x="162" y="28031"/>
                        <a:pt x="223" y="28031"/>
                      </a:cubicBezTo>
                      <a:cubicBezTo>
                        <a:pt x="284" y="28031"/>
                        <a:pt x="346" y="27992"/>
                        <a:pt x="358" y="27914"/>
                      </a:cubicBezTo>
                      <a:cubicBezTo>
                        <a:pt x="441" y="23283"/>
                        <a:pt x="334" y="18639"/>
                        <a:pt x="334" y="14008"/>
                      </a:cubicBezTo>
                      <a:cubicBezTo>
                        <a:pt x="322" y="9376"/>
                        <a:pt x="334" y="4733"/>
                        <a:pt x="322" y="90"/>
                      </a:cubicBezTo>
                      <a:cubicBezTo>
                        <a:pt x="322" y="30"/>
                        <a:pt x="27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2377;p38">
                  <a:extLst>
                    <a:ext uri="{FF2B5EF4-FFF2-40B4-BE49-F238E27FC236}">
                      <a16:creationId xmlns:a16="http://schemas.microsoft.com/office/drawing/2014/main" id="{883F4505-38D8-6649-9C8D-07A520F14D18}"/>
                    </a:ext>
                  </a:extLst>
                </p:cNvPr>
                <p:cNvSpPr/>
                <p:nvPr/>
              </p:nvSpPr>
              <p:spPr>
                <a:xfrm>
                  <a:off x="6986275" y="3235235"/>
                  <a:ext cx="1504531" cy="14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982" h="449" extrusionOk="0">
                      <a:moveTo>
                        <a:pt x="33049" y="1"/>
                      </a:moveTo>
                      <a:cubicBezTo>
                        <a:pt x="25430" y="1"/>
                        <a:pt x="17811" y="46"/>
                        <a:pt x="10192" y="77"/>
                      </a:cubicBezTo>
                      <a:cubicBezTo>
                        <a:pt x="6834" y="101"/>
                        <a:pt x="3477" y="124"/>
                        <a:pt x="119" y="160"/>
                      </a:cubicBezTo>
                      <a:cubicBezTo>
                        <a:pt x="0" y="160"/>
                        <a:pt x="0" y="327"/>
                        <a:pt x="119" y="327"/>
                      </a:cubicBezTo>
                      <a:cubicBezTo>
                        <a:pt x="11966" y="434"/>
                        <a:pt x="23813" y="434"/>
                        <a:pt x="35659" y="446"/>
                      </a:cubicBezTo>
                      <a:cubicBezTo>
                        <a:pt x="37338" y="446"/>
                        <a:pt x="39017" y="449"/>
                        <a:pt x="40696" y="449"/>
                      </a:cubicBezTo>
                      <a:cubicBezTo>
                        <a:pt x="42374" y="449"/>
                        <a:pt x="44053" y="446"/>
                        <a:pt x="45732" y="434"/>
                      </a:cubicBezTo>
                      <a:cubicBezTo>
                        <a:pt x="45982" y="434"/>
                        <a:pt x="45982" y="53"/>
                        <a:pt x="45732" y="53"/>
                      </a:cubicBezTo>
                      <a:cubicBezTo>
                        <a:pt x="41504" y="15"/>
                        <a:pt x="37277" y="1"/>
                        <a:pt x="3304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2378;p38">
                  <a:extLst>
                    <a:ext uri="{FF2B5EF4-FFF2-40B4-BE49-F238E27FC236}">
                      <a16:creationId xmlns:a16="http://schemas.microsoft.com/office/drawing/2014/main" id="{397AC0AF-8B70-1E49-8DF5-ABBCAE77538E}"/>
                    </a:ext>
                  </a:extLst>
                </p:cNvPr>
                <p:cNvSpPr/>
                <p:nvPr/>
              </p:nvSpPr>
              <p:spPr>
                <a:xfrm>
                  <a:off x="8458839" y="2319549"/>
                  <a:ext cx="10928" cy="940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28752" extrusionOk="0">
                      <a:moveTo>
                        <a:pt x="161" y="1"/>
                      </a:moveTo>
                      <a:cubicBezTo>
                        <a:pt x="86" y="1"/>
                        <a:pt x="12" y="52"/>
                        <a:pt x="12" y="153"/>
                      </a:cubicBezTo>
                      <a:cubicBezTo>
                        <a:pt x="0" y="9654"/>
                        <a:pt x="48" y="19167"/>
                        <a:pt x="83" y="28680"/>
                      </a:cubicBezTo>
                      <a:cubicBezTo>
                        <a:pt x="89" y="28728"/>
                        <a:pt x="128" y="28751"/>
                        <a:pt x="167" y="28751"/>
                      </a:cubicBezTo>
                      <a:cubicBezTo>
                        <a:pt x="205" y="28751"/>
                        <a:pt x="244" y="28728"/>
                        <a:pt x="250" y="28680"/>
                      </a:cubicBezTo>
                      <a:cubicBezTo>
                        <a:pt x="286" y="19167"/>
                        <a:pt x="333" y="9654"/>
                        <a:pt x="310" y="153"/>
                      </a:cubicBezTo>
                      <a:cubicBezTo>
                        <a:pt x="310" y="52"/>
                        <a:pt x="235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2379;p38">
                  <a:extLst>
                    <a:ext uri="{FF2B5EF4-FFF2-40B4-BE49-F238E27FC236}">
                      <a16:creationId xmlns:a16="http://schemas.microsoft.com/office/drawing/2014/main" id="{2AEF6E66-C2D6-884A-AB19-CBBC78D11008}"/>
                    </a:ext>
                  </a:extLst>
                </p:cNvPr>
                <p:cNvSpPr/>
                <p:nvPr/>
              </p:nvSpPr>
              <p:spPr>
                <a:xfrm>
                  <a:off x="6974561" y="2245700"/>
                  <a:ext cx="1489349" cy="17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18" h="536" extrusionOk="0">
                      <a:moveTo>
                        <a:pt x="42051" y="1"/>
                      </a:moveTo>
                      <a:cubicBezTo>
                        <a:pt x="40210" y="1"/>
                        <a:pt x="38362" y="52"/>
                        <a:pt x="36529" y="52"/>
                      </a:cubicBezTo>
                      <a:cubicBezTo>
                        <a:pt x="33623" y="52"/>
                        <a:pt x="30695" y="52"/>
                        <a:pt x="27766" y="64"/>
                      </a:cubicBezTo>
                      <a:cubicBezTo>
                        <a:pt x="21872" y="64"/>
                        <a:pt x="15990" y="76"/>
                        <a:pt x="10097" y="100"/>
                      </a:cubicBezTo>
                      <a:cubicBezTo>
                        <a:pt x="6775" y="124"/>
                        <a:pt x="3453" y="148"/>
                        <a:pt x="143" y="159"/>
                      </a:cubicBezTo>
                      <a:cubicBezTo>
                        <a:pt x="0" y="159"/>
                        <a:pt x="0" y="374"/>
                        <a:pt x="143" y="374"/>
                      </a:cubicBezTo>
                      <a:cubicBezTo>
                        <a:pt x="11883" y="421"/>
                        <a:pt x="23610" y="457"/>
                        <a:pt x="35350" y="481"/>
                      </a:cubicBezTo>
                      <a:cubicBezTo>
                        <a:pt x="37379" y="481"/>
                        <a:pt x="39432" y="535"/>
                        <a:pt x="41478" y="535"/>
                      </a:cubicBezTo>
                      <a:cubicBezTo>
                        <a:pt x="42758" y="535"/>
                        <a:pt x="44035" y="514"/>
                        <a:pt x="45304" y="445"/>
                      </a:cubicBezTo>
                      <a:cubicBezTo>
                        <a:pt x="45518" y="433"/>
                        <a:pt x="45518" y="100"/>
                        <a:pt x="45304" y="76"/>
                      </a:cubicBezTo>
                      <a:cubicBezTo>
                        <a:pt x="44224" y="19"/>
                        <a:pt x="43139" y="1"/>
                        <a:pt x="420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707326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5A962-C9C7-5945-B6E3-794B5EA11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dirty="0"/>
              <a:t>Insignificant impact on weekly sales while on EDLP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DEE0E1-1E2B-7146-9DC7-610EAFE953F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829B74A8-CCE4-5B42-B743-A27DFB9ECAAD}"/>
              </a:ext>
            </a:extLst>
          </p:cNvPr>
          <p:cNvGrpSpPr/>
          <p:nvPr/>
        </p:nvGrpSpPr>
        <p:grpSpPr>
          <a:xfrm>
            <a:off x="1194021" y="1553871"/>
            <a:ext cx="1614879" cy="2035758"/>
            <a:chOff x="952798" y="1671081"/>
            <a:chExt cx="1614879" cy="2035758"/>
          </a:xfrm>
        </p:grpSpPr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B48D7185-D227-FF48-85FA-70E36460DAA8}"/>
                </a:ext>
              </a:extLst>
            </p:cNvPr>
            <p:cNvGrpSpPr/>
            <p:nvPr/>
          </p:nvGrpSpPr>
          <p:grpSpPr>
            <a:xfrm>
              <a:off x="952798" y="1671081"/>
              <a:ext cx="1614879" cy="2035758"/>
              <a:chOff x="952798" y="1671081"/>
              <a:chExt cx="1614879" cy="2035758"/>
            </a:xfrm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27376DC5-F3DA-7847-AFDF-D948C2542043}"/>
                  </a:ext>
                </a:extLst>
              </p:cNvPr>
              <p:cNvGrpSpPr/>
              <p:nvPr/>
            </p:nvGrpSpPr>
            <p:grpSpPr>
              <a:xfrm>
                <a:off x="1310237" y="1671081"/>
                <a:ext cx="900000" cy="1606158"/>
                <a:chOff x="1288795" y="1671081"/>
                <a:chExt cx="900000" cy="1606158"/>
              </a:xfrm>
            </p:grpSpPr>
            <p:grpSp>
              <p:nvGrpSpPr>
                <p:cNvPr id="84" name="Group 83">
                  <a:extLst>
                    <a:ext uri="{FF2B5EF4-FFF2-40B4-BE49-F238E27FC236}">
                      <a16:creationId xmlns:a16="http://schemas.microsoft.com/office/drawing/2014/main" id="{2061D57E-8421-AE45-B6D8-AE458B32F4D2}"/>
                    </a:ext>
                  </a:extLst>
                </p:cNvPr>
                <p:cNvGrpSpPr/>
                <p:nvPr/>
              </p:nvGrpSpPr>
              <p:grpSpPr>
                <a:xfrm>
                  <a:off x="1288795" y="1671081"/>
                  <a:ext cx="900000" cy="1003201"/>
                  <a:chOff x="1288795" y="1671081"/>
                  <a:chExt cx="900000" cy="1003201"/>
                </a:xfrm>
              </p:grpSpPr>
              <p:sp>
                <p:nvSpPr>
                  <p:cNvPr id="8" name="Google Shape;746;p25">
                    <a:extLst>
                      <a:ext uri="{FF2B5EF4-FFF2-40B4-BE49-F238E27FC236}">
                        <a16:creationId xmlns:a16="http://schemas.microsoft.com/office/drawing/2014/main" id="{EA23F1B8-65EA-4D4C-8095-290A1E56AF91}"/>
                      </a:ext>
                    </a:extLst>
                  </p:cNvPr>
                  <p:cNvSpPr/>
                  <p:nvPr/>
                </p:nvSpPr>
                <p:spPr>
                  <a:xfrm rot="2700000">
                    <a:off x="1288795" y="1774282"/>
                    <a:ext cx="900000" cy="900000"/>
                  </a:xfrm>
                  <a:prstGeom prst="roundRect">
                    <a:avLst>
                      <a:gd name="adj" fmla="val 16667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" name="Google Shape;747;p25">
                    <a:extLst>
                      <a:ext uri="{FF2B5EF4-FFF2-40B4-BE49-F238E27FC236}">
                        <a16:creationId xmlns:a16="http://schemas.microsoft.com/office/drawing/2014/main" id="{47B6412A-19AA-D249-B631-C966E08EA5AD}"/>
                      </a:ext>
                    </a:extLst>
                  </p:cNvPr>
                  <p:cNvSpPr/>
                  <p:nvPr/>
                </p:nvSpPr>
                <p:spPr>
                  <a:xfrm rot="2700000">
                    <a:off x="1288795" y="1671081"/>
                    <a:ext cx="900000" cy="900000"/>
                  </a:xfrm>
                  <a:prstGeom prst="roundRect">
                    <a:avLst>
                      <a:gd name="adj" fmla="val 16667"/>
                    </a:avLst>
                  </a:prstGeom>
                  <a:solidFill>
                    <a:srgbClr val="FFFFFF"/>
                  </a:solidFill>
                  <a:ln w="19050" cap="flat" cmpd="sng">
                    <a:solidFill>
                      <a:schemeClr val="accent4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cxnSp>
              <p:nvCxnSpPr>
                <p:cNvPr id="10" name="Google Shape;748;p25">
                  <a:extLst>
                    <a:ext uri="{FF2B5EF4-FFF2-40B4-BE49-F238E27FC236}">
                      <a16:creationId xmlns:a16="http://schemas.microsoft.com/office/drawing/2014/main" id="{255356E6-0627-D34E-9FB9-E2F86C00C2D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42711" y="2769309"/>
                  <a:ext cx="0" cy="50793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80" name="Google Shape;758;p25">
                <a:extLst>
                  <a:ext uri="{FF2B5EF4-FFF2-40B4-BE49-F238E27FC236}">
                    <a16:creationId xmlns:a16="http://schemas.microsoft.com/office/drawing/2014/main" id="{7E51913D-E64E-FD43-AED0-B23F2FC4DBCF}"/>
                  </a:ext>
                </a:extLst>
              </p:cNvPr>
              <p:cNvSpPr txBox="1"/>
              <p:nvPr/>
            </p:nvSpPr>
            <p:spPr>
              <a:xfrm>
                <a:off x="952798" y="3277239"/>
                <a:ext cx="1614879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dirty="0">
                    <a:solidFill>
                      <a:srgbClr val="25516C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Size</a:t>
                </a:r>
                <a:endParaRPr sz="1600" dirty="0">
                  <a:solidFill>
                    <a:srgbClr val="25516C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81" name="Google Shape;758;p25">
              <a:extLst>
                <a:ext uri="{FF2B5EF4-FFF2-40B4-BE49-F238E27FC236}">
                  <a16:creationId xmlns:a16="http://schemas.microsoft.com/office/drawing/2014/main" id="{0750203F-3C6D-DF40-A1DC-825165D7E040}"/>
                </a:ext>
              </a:extLst>
            </p:cNvPr>
            <p:cNvSpPr txBox="1"/>
            <p:nvPr/>
          </p:nvSpPr>
          <p:spPr>
            <a:xfrm>
              <a:off x="1219200" y="1875272"/>
              <a:ext cx="104648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rgbClr val="25516C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0.060</a:t>
              </a:r>
              <a:endParaRPr sz="1800" dirty="0">
                <a:solidFill>
                  <a:srgbClr val="25516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E59B134E-6BAE-244A-9A92-01D668970B6B}"/>
              </a:ext>
            </a:extLst>
          </p:cNvPr>
          <p:cNvGrpSpPr/>
          <p:nvPr/>
        </p:nvGrpSpPr>
        <p:grpSpPr>
          <a:xfrm>
            <a:off x="2488232" y="2191751"/>
            <a:ext cx="1614879" cy="2035758"/>
            <a:chOff x="952798" y="1671081"/>
            <a:chExt cx="1614879" cy="2035758"/>
          </a:xfrm>
        </p:grpSpPr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F7C9C838-08C2-7044-9925-88B3FD81ACCF}"/>
                </a:ext>
              </a:extLst>
            </p:cNvPr>
            <p:cNvGrpSpPr/>
            <p:nvPr/>
          </p:nvGrpSpPr>
          <p:grpSpPr>
            <a:xfrm>
              <a:off x="952798" y="1671081"/>
              <a:ext cx="1614879" cy="2035758"/>
              <a:chOff x="952798" y="1671081"/>
              <a:chExt cx="1614879" cy="2035758"/>
            </a:xfrm>
          </p:grpSpPr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3CC1C1F8-302F-4C43-83F5-8BD54FDD08D9}"/>
                  </a:ext>
                </a:extLst>
              </p:cNvPr>
              <p:cNvGrpSpPr/>
              <p:nvPr/>
            </p:nvGrpSpPr>
            <p:grpSpPr>
              <a:xfrm>
                <a:off x="1310237" y="1671081"/>
                <a:ext cx="900000" cy="1606158"/>
                <a:chOff x="1288795" y="1671081"/>
                <a:chExt cx="900000" cy="1606158"/>
              </a:xfrm>
            </p:grpSpPr>
            <p:grpSp>
              <p:nvGrpSpPr>
                <p:cNvPr id="100" name="Group 99">
                  <a:extLst>
                    <a:ext uri="{FF2B5EF4-FFF2-40B4-BE49-F238E27FC236}">
                      <a16:creationId xmlns:a16="http://schemas.microsoft.com/office/drawing/2014/main" id="{B7D4388C-7567-C34F-A1ED-3E1B936CC17C}"/>
                    </a:ext>
                  </a:extLst>
                </p:cNvPr>
                <p:cNvGrpSpPr/>
                <p:nvPr/>
              </p:nvGrpSpPr>
              <p:grpSpPr>
                <a:xfrm>
                  <a:off x="1288795" y="1671081"/>
                  <a:ext cx="900000" cy="1003201"/>
                  <a:chOff x="1288795" y="1671081"/>
                  <a:chExt cx="900000" cy="1003201"/>
                </a:xfrm>
              </p:grpSpPr>
              <p:sp>
                <p:nvSpPr>
                  <p:cNvPr id="102" name="Google Shape;746;p25">
                    <a:extLst>
                      <a:ext uri="{FF2B5EF4-FFF2-40B4-BE49-F238E27FC236}">
                        <a16:creationId xmlns:a16="http://schemas.microsoft.com/office/drawing/2014/main" id="{77E1D3CC-7666-FE47-8043-E7AD908421BF}"/>
                      </a:ext>
                    </a:extLst>
                  </p:cNvPr>
                  <p:cNvSpPr/>
                  <p:nvPr/>
                </p:nvSpPr>
                <p:spPr>
                  <a:xfrm rot="2700000">
                    <a:off x="1288795" y="1774282"/>
                    <a:ext cx="900000" cy="900000"/>
                  </a:xfrm>
                  <a:prstGeom prst="roundRect">
                    <a:avLst>
                      <a:gd name="adj" fmla="val 16667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" name="Google Shape;747;p25">
                    <a:extLst>
                      <a:ext uri="{FF2B5EF4-FFF2-40B4-BE49-F238E27FC236}">
                        <a16:creationId xmlns:a16="http://schemas.microsoft.com/office/drawing/2014/main" id="{CEB9CF3B-00CB-CF4A-96BE-12C4F276A091}"/>
                      </a:ext>
                    </a:extLst>
                  </p:cNvPr>
                  <p:cNvSpPr/>
                  <p:nvPr/>
                </p:nvSpPr>
                <p:spPr>
                  <a:xfrm rot="2700000">
                    <a:off x="1288795" y="1671081"/>
                    <a:ext cx="900000" cy="900000"/>
                  </a:xfrm>
                  <a:prstGeom prst="roundRect">
                    <a:avLst>
                      <a:gd name="adj" fmla="val 16667"/>
                    </a:avLst>
                  </a:prstGeom>
                  <a:solidFill>
                    <a:srgbClr val="FFFFFF"/>
                  </a:solidFill>
                  <a:ln w="19050" cap="flat" cmpd="sng">
                    <a:solidFill>
                      <a:schemeClr val="accent4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cxnSp>
              <p:nvCxnSpPr>
                <p:cNvPr id="101" name="Google Shape;748;p25">
                  <a:extLst>
                    <a:ext uri="{FF2B5EF4-FFF2-40B4-BE49-F238E27FC236}">
                      <a16:creationId xmlns:a16="http://schemas.microsoft.com/office/drawing/2014/main" id="{3C0E830E-B254-CC40-B7CC-9072753712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42711" y="2769309"/>
                  <a:ext cx="0" cy="50793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99" name="Google Shape;758;p25">
                <a:extLst>
                  <a:ext uri="{FF2B5EF4-FFF2-40B4-BE49-F238E27FC236}">
                    <a16:creationId xmlns:a16="http://schemas.microsoft.com/office/drawing/2014/main" id="{27027150-E55E-3647-9280-095BDDF8CF2F}"/>
                  </a:ext>
                </a:extLst>
              </p:cNvPr>
              <p:cNvSpPr txBox="1"/>
              <p:nvPr/>
            </p:nvSpPr>
            <p:spPr>
              <a:xfrm>
                <a:off x="952798" y="3277239"/>
                <a:ext cx="1614879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dirty="0">
                    <a:solidFill>
                      <a:srgbClr val="25516C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Markdown 3</a:t>
                </a:r>
                <a:endParaRPr sz="1600" dirty="0">
                  <a:solidFill>
                    <a:srgbClr val="25516C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97" name="Google Shape;758;p25">
              <a:extLst>
                <a:ext uri="{FF2B5EF4-FFF2-40B4-BE49-F238E27FC236}">
                  <a16:creationId xmlns:a16="http://schemas.microsoft.com/office/drawing/2014/main" id="{804F1A47-D823-1D4C-B247-CC3DACB2FDD9}"/>
                </a:ext>
              </a:extLst>
            </p:cNvPr>
            <p:cNvSpPr txBox="1"/>
            <p:nvPr/>
          </p:nvSpPr>
          <p:spPr>
            <a:xfrm>
              <a:off x="1219200" y="1875272"/>
              <a:ext cx="104648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rgbClr val="25516C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0.0009</a:t>
              </a:r>
              <a:endParaRPr sz="1800" dirty="0">
                <a:solidFill>
                  <a:srgbClr val="25516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D88ED0A4-7876-7142-B6C7-8C066E5D02D8}"/>
              </a:ext>
            </a:extLst>
          </p:cNvPr>
          <p:cNvGrpSpPr/>
          <p:nvPr/>
        </p:nvGrpSpPr>
        <p:grpSpPr>
          <a:xfrm>
            <a:off x="3782443" y="1571991"/>
            <a:ext cx="1614879" cy="2035758"/>
            <a:chOff x="952798" y="1671081"/>
            <a:chExt cx="1614879" cy="2035758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AB029EAD-4B2F-D54B-A571-8F54A623273D}"/>
                </a:ext>
              </a:extLst>
            </p:cNvPr>
            <p:cNvGrpSpPr/>
            <p:nvPr/>
          </p:nvGrpSpPr>
          <p:grpSpPr>
            <a:xfrm>
              <a:off x="952798" y="1671081"/>
              <a:ext cx="1614879" cy="2035758"/>
              <a:chOff x="952798" y="1671081"/>
              <a:chExt cx="1614879" cy="2035758"/>
            </a:xfrm>
          </p:grpSpPr>
          <p:grpSp>
            <p:nvGrpSpPr>
              <p:cNvPr id="107" name="Group 106">
                <a:extLst>
                  <a:ext uri="{FF2B5EF4-FFF2-40B4-BE49-F238E27FC236}">
                    <a16:creationId xmlns:a16="http://schemas.microsoft.com/office/drawing/2014/main" id="{0D254FF9-9D8D-2842-9C4C-327BCCC64CC5}"/>
                  </a:ext>
                </a:extLst>
              </p:cNvPr>
              <p:cNvGrpSpPr/>
              <p:nvPr/>
            </p:nvGrpSpPr>
            <p:grpSpPr>
              <a:xfrm>
                <a:off x="1310237" y="1671081"/>
                <a:ext cx="900000" cy="1606158"/>
                <a:chOff x="1288795" y="1671081"/>
                <a:chExt cx="900000" cy="1606158"/>
              </a:xfrm>
            </p:grpSpPr>
            <p:grpSp>
              <p:nvGrpSpPr>
                <p:cNvPr id="109" name="Group 108">
                  <a:extLst>
                    <a:ext uri="{FF2B5EF4-FFF2-40B4-BE49-F238E27FC236}">
                      <a16:creationId xmlns:a16="http://schemas.microsoft.com/office/drawing/2014/main" id="{91F4AA92-CB2A-7A43-B4D0-F5584551626D}"/>
                    </a:ext>
                  </a:extLst>
                </p:cNvPr>
                <p:cNvGrpSpPr/>
                <p:nvPr/>
              </p:nvGrpSpPr>
              <p:grpSpPr>
                <a:xfrm>
                  <a:off x="1288795" y="1671081"/>
                  <a:ext cx="900000" cy="1003201"/>
                  <a:chOff x="1288795" y="1671081"/>
                  <a:chExt cx="900000" cy="1003201"/>
                </a:xfrm>
              </p:grpSpPr>
              <p:sp>
                <p:nvSpPr>
                  <p:cNvPr id="111" name="Google Shape;746;p25">
                    <a:extLst>
                      <a:ext uri="{FF2B5EF4-FFF2-40B4-BE49-F238E27FC236}">
                        <a16:creationId xmlns:a16="http://schemas.microsoft.com/office/drawing/2014/main" id="{E8BBB267-E4CC-6644-8133-72AECA33BB33}"/>
                      </a:ext>
                    </a:extLst>
                  </p:cNvPr>
                  <p:cNvSpPr/>
                  <p:nvPr/>
                </p:nvSpPr>
                <p:spPr>
                  <a:xfrm rot="2700000">
                    <a:off x="1288795" y="1774282"/>
                    <a:ext cx="900000" cy="900000"/>
                  </a:xfrm>
                  <a:prstGeom prst="roundRect">
                    <a:avLst>
                      <a:gd name="adj" fmla="val 16667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747;p25">
                    <a:extLst>
                      <a:ext uri="{FF2B5EF4-FFF2-40B4-BE49-F238E27FC236}">
                        <a16:creationId xmlns:a16="http://schemas.microsoft.com/office/drawing/2014/main" id="{E62027EA-EDB2-6D4B-BC16-4427AA34290A}"/>
                      </a:ext>
                    </a:extLst>
                  </p:cNvPr>
                  <p:cNvSpPr/>
                  <p:nvPr/>
                </p:nvSpPr>
                <p:spPr>
                  <a:xfrm rot="2700000">
                    <a:off x="1288795" y="1671081"/>
                    <a:ext cx="900000" cy="900000"/>
                  </a:xfrm>
                  <a:prstGeom prst="roundRect">
                    <a:avLst>
                      <a:gd name="adj" fmla="val 16667"/>
                    </a:avLst>
                  </a:prstGeom>
                  <a:solidFill>
                    <a:srgbClr val="FFFFFF"/>
                  </a:solidFill>
                  <a:ln w="19050" cap="flat" cmpd="sng">
                    <a:solidFill>
                      <a:schemeClr val="accent4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cxnSp>
              <p:nvCxnSpPr>
                <p:cNvPr id="110" name="Google Shape;748;p25">
                  <a:extLst>
                    <a:ext uri="{FF2B5EF4-FFF2-40B4-BE49-F238E27FC236}">
                      <a16:creationId xmlns:a16="http://schemas.microsoft.com/office/drawing/2014/main" id="{0938D0FE-060A-C54B-9088-203F42FE474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42711" y="2769309"/>
                  <a:ext cx="0" cy="50793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08" name="Google Shape;758;p25">
                <a:extLst>
                  <a:ext uri="{FF2B5EF4-FFF2-40B4-BE49-F238E27FC236}">
                    <a16:creationId xmlns:a16="http://schemas.microsoft.com/office/drawing/2014/main" id="{6631659C-E5C4-4443-9F31-4A8B19C2A0DC}"/>
                  </a:ext>
                </a:extLst>
              </p:cNvPr>
              <p:cNvSpPr txBox="1"/>
              <p:nvPr/>
            </p:nvSpPr>
            <p:spPr>
              <a:xfrm>
                <a:off x="952798" y="3277239"/>
                <a:ext cx="1614879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dirty="0">
                    <a:solidFill>
                      <a:srgbClr val="25516C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CPI</a:t>
                </a:r>
                <a:endParaRPr sz="1600" dirty="0">
                  <a:solidFill>
                    <a:srgbClr val="25516C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106" name="Google Shape;758;p25">
              <a:extLst>
                <a:ext uri="{FF2B5EF4-FFF2-40B4-BE49-F238E27FC236}">
                  <a16:creationId xmlns:a16="http://schemas.microsoft.com/office/drawing/2014/main" id="{DAC9A93B-8231-D44C-90EF-96688D64D875}"/>
                </a:ext>
              </a:extLst>
            </p:cNvPr>
            <p:cNvSpPr txBox="1"/>
            <p:nvPr/>
          </p:nvSpPr>
          <p:spPr>
            <a:xfrm>
              <a:off x="1219200" y="1875272"/>
              <a:ext cx="104648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rgbClr val="25516C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0.0004</a:t>
              </a:r>
              <a:endParaRPr sz="1800" dirty="0">
                <a:solidFill>
                  <a:srgbClr val="25516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C273FB14-F79E-8348-A0E7-9330A14CAF71}"/>
              </a:ext>
            </a:extLst>
          </p:cNvPr>
          <p:cNvGrpSpPr/>
          <p:nvPr/>
        </p:nvGrpSpPr>
        <p:grpSpPr>
          <a:xfrm>
            <a:off x="5076654" y="2191751"/>
            <a:ext cx="1614879" cy="2035758"/>
            <a:chOff x="952798" y="1671081"/>
            <a:chExt cx="1614879" cy="2035758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D2EF36D9-40F6-7F45-88BA-9B36A7907EBB}"/>
                </a:ext>
              </a:extLst>
            </p:cNvPr>
            <p:cNvGrpSpPr/>
            <p:nvPr/>
          </p:nvGrpSpPr>
          <p:grpSpPr>
            <a:xfrm>
              <a:off x="952798" y="1671081"/>
              <a:ext cx="1614879" cy="2035758"/>
              <a:chOff x="952798" y="1671081"/>
              <a:chExt cx="1614879" cy="2035758"/>
            </a:xfrm>
          </p:grpSpPr>
          <p:grpSp>
            <p:nvGrpSpPr>
              <p:cNvPr id="116" name="Group 115">
                <a:extLst>
                  <a:ext uri="{FF2B5EF4-FFF2-40B4-BE49-F238E27FC236}">
                    <a16:creationId xmlns:a16="http://schemas.microsoft.com/office/drawing/2014/main" id="{0E603B32-C6F7-3543-ABAA-DA7DBA929B6A}"/>
                  </a:ext>
                </a:extLst>
              </p:cNvPr>
              <p:cNvGrpSpPr/>
              <p:nvPr/>
            </p:nvGrpSpPr>
            <p:grpSpPr>
              <a:xfrm>
                <a:off x="1310237" y="1671081"/>
                <a:ext cx="900000" cy="1606158"/>
                <a:chOff x="1288795" y="1671081"/>
                <a:chExt cx="900000" cy="1606158"/>
              </a:xfrm>
            </p:grpSpPr>
            <p:grpSp>
              <p:nvGrpSpPr>
                <p:cNvPr id="118" name="Group 117">
                  <a:extLst>
                    <a:ext uri="{FF2B5EF4-FFF2-40B4-BE49-F238E27FC236}">
                      <a16:creationId xmlns:a16="http://schemas.microsoft.com/office/drawing/2014/main" id="{51C18F00-67AC-CE47-AE9A-C123961B4A90}"/>
                    </a:ext>
                  </a:extLst>
                </p:cNvPr>
                <p:cNvGrpSpPr/>
                <p:nvPr/>
              </p:nvGrpSpPr>
              <p:grpSpPr>
                <a:xfrm>
                  <a:off x="1288795" y="1671081"/>
                  <a:ext cx="900000" cy="1003201"/>
                  <a:chOff x="1288795" y="1671081"/>
                  <a:chExt cx="900000" cy="1003201"/>
                </a:xfrm>
              </p:grpSpPr>
              <p:sp>
                <p:nvSpPr>
                  <p:cNvPr id="120" name="Google Shape;746;p25">
                    <a:extLst>
                      <a:ext uri="{FF2B5EF4-FFF2-40B4-BE49-F238E27FC236}">
                        <a16:creationId xmlns:a16="http://schemas.microsoft.com/office/drawing/2014/main" id="{2B30E8F8-E2BA-BF44-B62B-2F30188965FA}"/>
                      </a:ext>
                    </a:extLst>
                  </p:cNvPr>
                  <p:cNvSpPr/>
                  <p:nvPr/>
                </p:nvSpPr>
                <p:spPr>
                  <a:xfrm rot="2700000">
                    <a:off x="1288795" y="1774282"/>
                    <a:ext cx="900000" cy="900000"/>
                  </a:xfrm>
                  <a:prstGeom prst="roundRect">
                    <a:avLst>
                      <a:gd name="adj" fmla="val 16667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747;p25">
                    <a:extLst>
                      <a:ext uri="{FF2B5EF4-FFF2-40B4-BE49-F238E27FC236}">
                        <a16:creationId xmlns:a16="http://schemas.microsoft.com/office/drawing/2014/main" id="{E0BD98C5-8885-C140-B6A2-BF6EA3909496}"/>
                      </a:ext>
                    </a:extLst>
                  </p:cNvPr>
                  <p:cNvSpPr/>
                  <p:nvPr/>
                </p:nvSpPr>
                <p:spPr>
                  <a:xfrm rot="2700000">
                    <a:off x="1288795" y="1671081"/>
                    <a:ext cx="900000" cy="900000"/>
                  </a:xfrm>
                  <a:prstGeom prst="roundRect">
                    <a:avLst>
                      <a:gd name="adj" fmla="val 16667"/>
                    </a:avLst>
                  </a:prstGeom>
                  <a:solidFill>
                    <a:srgbClr val="FFFFFF"/>
                  </a:solidFill>
                  <a:ln w="19050" cap="flat" cmpd="sng">
                    <a:solidFill>
                      <a:schemeClr val="accent4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cxnSp>
              <p:nvCxnSpPr>
                <p:cNvPr id="119" name="Google Shape;748;p25">
                  <a:extLst>
                    <a:ext uri="{FF2B5EF4-FFF2-40B4-BE49-F238E27FC236}">
                      <a16:creationId xmlns:a16="http://schemas.microsoft.com/office/drawing/2014/main" id="{F78AF2D2-6C42-B643-95F1-AE76BFCC95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42711" y="2769309"/>
                  <a:ext cx="0" cy="50793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17" name="Google Shape;758;p25">
                <a:extLst>
                  <a:ext uri="{FF2B5EF4-FFF2-40B4-BE49-F238E27FC236}">
                    <a16:creationId xmlns:a16="http://schemas.microsoft.com/office/drawing/2014/main" id="{B09F73A3-2157-1F41-9AED-950FF5ADADCE}"/>
                  </a:ext>
                </a:extLst>
              </p:cNvPr>
              <p:cNvSpPr txBox="1"/>
              <p:nvPr/>
            </p:nvSpPr>
            <p:spPr>
              <a:xfrm>
                <a:off x="952798" y="3277239"/>
                <a:ext cx="1614879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dirty="0">
                    <a:solidFill>
                      <a:srgbClr val="25516C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Unemployment</a:t>
                </a:r>
                <a:endParaRPr sz="1600" dirty="0">
                  <a:solidFill>
                    <a:srgbClr val="25516C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115" name="Google Shape;758;p25">
              <a:extLst>
                <a:ext uri="{FF2B5EF4-FFF2-40B4-BE49-F238E27FC236}">
                  <a16:creationId xmlns:a16="http://schemas.microsoft.com/office/drawing/2014/main" id="{E15F96AD-6E3C-4644-AFEB-07C185C9288E}"/>
                </a:ext>
              </a:extLst>
            </p:cNvPr>
            <p:cNvSpPr txBox="1"/>
            <p:nvPr/>
          </p:nvSpPr>
          <p:spPr>
            <a:xfrm>
              <a:off x="1219200" y="1875272"/>
              <a:ext cx="104648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rgbClr val="25516C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0.0002</a:t>
              </a:r>
              <a:endParaRPr sz="1800" dirty="0">
                <a:solidFill>
                  <a:srgbClr val="25516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B47DB99C-1E57-E946-B847-87867586F6A0}"/>
              </a:ext>
            </a:extLst>
          </p:cNvPr>
          <p:cNvGrpSpPr/>
          <p:nvPr/>
        </p:nvGrpSpPr>
        <p:grpSpPr>
          <a:xfrm>
            <a:off x="6370865" y="1558311"/>
            <a:ext cx="1614879" cy="2035758"/>
            <a:chOff x="952798" y="1671081"/>
            <a:chExt cx="1614879" cy="2035758"/>
          </a:xfrm>
        </p:grpSpPr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id="{994E9A31-E40E-3E40-AFAB-58CB326DF8AC}"/>
                </a:ext>
              </a:extLst>
            </p:cNvPr>
            <p:cNvGrpSpPr/>
            <p:nvPr/>
          </p:nvGrpSpPr>
          <p:grpSpPr>
            <a:xfrm>
              <a:off x="952798" y="1671081"/>
              <a:ext cx="1614879" cy="2035758"/>
              <a:chOff x="952798" y="1671081"/>
              <a:chExt cx="1614879" cy="2035758"/>
            </a:xfrm>
          </p:grpSpPr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621281C8-93DF-9D43-B8C9-B72A0ECDB914}"/>
                  </a:ext>
                </a:extLst>
              </p:cNvPr>
              <p:cNvGrpSpPr/>
              <p:nvPr/>
            </p:nvGrpSpPr>
            <p:grpSpPr>
              <a:xfrm>
                <a:off x="1310237" y="1671081"/>
                <a:ext cx="900000" cy="1606158"/>
                <a:chOff x="1288795" y="1671081"/>
                <a:chExt cx="900000" cy="1606158"/>
              </a:xfrm>
            </p:grpSpPr>
            <p:grpSp>
              <p:nvGrpSpPr>
                <p:cNvPr id="127" name="Group 126">
                  <a:extLst>
                    <a:ext uri="{FF2B5EF4-FFF2-40B4-BE49-F238E27FC236}">
                      <a16:creationId xmlns:a16="http://schemas.microsoft.com/office/drawing/2014/main" id="{B0FC68F8-FB22-6546-9901-5C0D8D517F5F}"/>
                    </a:ext>
                  </a:extLst>
                </p:cNvPr>
                <p:cNvGrpSpPr/>
                <p:nvPr/>
              </p:nvGrpSpPr>
              <p:grpSpPr>
                <a:xfrm>
                  <a:off x="1288795" y="1671081"/>
                  <a:ext cx="900000" cy="1003201"/>
                  <a:chOff x="1288795" y="1671081"/>
                  <a:chExt cx="900000" cy="1003201"/>
                </a:xfrm>
              </p:grpSpPr>
              <p:sp>
                <p:nvSpPr>
                  <p:cNvPr id="129" name="Google Shape;746;p25">
                    <a:extLst>
                      <a:ext uri="{FF2B5EF4-FFF2-40B4-BE49-F238E27FC236}">
                        <a16:creationId xmlns:a16="http://schemas.microsoft.com/office/drawing/2014/main" id="{4E500A69-D269-F548-8243-FE252D0CDF0B}"/>
                      </a:ext>
                    </a:extLst>
                  </p:cNvPr>
                  <p:cNvSpPr/>
                  <p:nvPr/>
                </p:nvSpPr>
                <p:spPr>
                  <a:xfrm rot="2700000">
                    <a:off x="1288795" y="1774282"/>
                    <a:ext cx="900000" cy="900000"/>
                  </a:xfrm>
                  <a:prstGeom prst="roundRect">
                    <a:avLst>
                      <a:gd name="adj" fmla="val 16667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747;p25">
                    <a:extLst>
                      <a:ext uri="{FF2B5EF4-FFF2-40B4-BE49-F238E27FC236}">
                        <a16:creationId xmlns:a16="http://schemas.microsoft.com/office/drawing/2014/main" id="{AB07835D-A5DF-B94E-A1D0-A3BC5ED53C9D}"/>
                      </a:ext>
                    </a:extLst>
                  </p:cNvPr>
                  <p:cNvSpPr/>
                  <p:nvPr/>
                </p:nvSpPr>
                <p:spPr>
                  <a:xfrm rot="2700000">
                    <a:off x="1288795" y="1671081"/>
                    <a:ext cx="900000" cy="900000"/>
                  </a:xfrm>
                  <a:prstGeom prst="roundRect">
                    <a:avLst>
                      <a:gd name="adj" fmla="val 16667"/>
                    </a:avLst>
                  </a:prstGeom>
                  <a:solidFill>
                    <a:srgbClr val="FFFFFF"/>
                  </a:solidFill>
                  <a:ln w="19050" cap="flat" cmpd="sng">
                    <a:solidFill>
                      <a:schemeClr val="accent4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cxnSp>
              <p:nvCxnSpPr>
                <p:cNvPr id="128" name="Google Shape;748;p25">
                  <a:extLst>
                    <a:ext uri="{FF2B5EF4-FFF2-40B4-BE49-F238E27FC236}">
                      <a16:creationId xmlns:a16="http://schemas.microsoft.com/office/drawing/2014/main" id="{FA566C31-6AA7-634A-99E7-500BFF31E7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42711" y="2769309"/>
                  <a:ext cx="0" cy="50793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26" name="Google Shape;758;p25">
                <a:extLst>
                  <a:ext uri="{FF2B5EF4-FFF2-40B4-BE49-F238E27FC236}">
                    <a16:creationId xmlns:a16="http://schemas.microsoft.com/office/drawing/2014/main" id="{A9E56A88-7152-DE4B-A638-E319FDF05833}"/>
                  </a:ext>
                </a:extLst>
              </p:cNvPr>
              <p:cNvSpPr txBox="1"/>
              <p:nvPr/>
            </p:nvSpPr>
            <p:spPr>
              <a:xfrm>
                <a:off x="952798" y="3277239"/>
                <a:ext cx="1614879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dirty="0">
                    <a:solidFill>
                      <a:srgbClr val="25516C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Size</a:t>
                </a:r>
                <a:endParaRPr sz="1600" dirty="0">
                  <a:solidFill>
                    <a:srgbClr val="25516C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  <p:sp>
          <p:nvSpPr>
            <p:cNvPr id="124" name="Google Shape;758;p25">
              <a:extLst>
                <a:ext uri="{FF2B5EF4-FFF2-40B4-BE49-F238E27FC236}">
                  <a16:creationId xmlns:a16="http://schemas.microsoft.com/office/drawing/2014/main" id="{710B2BAF-E83B-E54F-872F-9F8049D615BB}"/>
                </a:ext>
              </a:extLst>
            </p:cNvPr>
            <p:cNvSpPr txBox="1"/>
            <p:nvPr/>
          </p:nvSpPr>
          <p:spPr>
            <a:xfrm>
              <a:off x="1219200" y="1875272"/>
              <a:ext cx="104648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rgbClr val="25516C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0.0001</a:t>
              </a:r>
              <a:endParaRPr sz="1800" dirty="0">
                <a:solidFill>
                  <a:srgbClr val="25516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3190543"/>
      </p:ext>
    </p:extLst>
  </p:cSld>
  <p:clrMapOvr>
    <a:masterClrMapping/>
  </p:clrMapOvr>
</p:sld>
</file>

<file path=ppt/theme/theme1.xml><?xml version="1.0" encoding="utf-8"?>
<a:theme xmlns:a="http://schemas.openxmlformats.org/drawingml/2006/main" name="Gremio template">
  <a:themeElements>
    <a:clrScheme name="Custom 347">
      <a:dk1>
        <a:srgbClr val="25516C"/>
      </a:dk1>
      <a:lt1>
        <a:srgbClr val="FFFFFF"/>
      </a:lt1>
      <a:dk2>
        <a:srgbClr val="666666"/>
      </a:dk2>
      <a:lt2>
        <a:srgbClr val="E2E7E9"/>
      </a:lt2>
      <a:accent1>
        <a:srgbClr val="00BEF2"/>
      </a:accent1>
      <a:accent2>
        <a:srgbClr val="2D82B0"/>
      </a:accent2>
      <a:accent3>
        <a:srgbClr val="25516C"/>
      </a:accent3>
      <a:accent4>
        <a:srgbClr val="67D6E9"/>
      </a:accent4>
      <a:accent5>
        <a:srgbClr val="41A2B3"/>
      </a:accent5>
      <a:accent6>
        <a:srgbClr val="0C8196"/>
      </a:accent6>
      <a:hlink>
        <a:srgbClr val="2D82B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736</TotalTime>
  <Words>544</Words>
  <Application>Microsoft Macintosh PowerPoint</Application>
  <PresentationFormat>On-screen Show (16:9)</PresentationFormat>
  <Paragraphs>110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Fira Sans Extra Condensed Medium</vt:lpstr>
      <vt:lpstr>Lora</vt:lpstr>
      <vt:lpstr>Source Sans Pro</vt:lpstr>
      <vt:lpstr>Montserrat</vt:lpstr>
      <vt:lpstr>Fira Sans Extra Condensed</vt:lpstr>
      <vt:lpstr>Roboto</vt:lpstr>
      <vt:lpstr>Arial</vt:lpstr>
      <vt:lpstr>Gremio template</vt:lpstr>
      <vt:lpstr>Analyzing    in-store markdowns and their impact on sales in different seasonal and economic conditions in the US</vt:lpstr>
      <vt:lpstr>Recommendation Overview</vt:lpstr>
      <vt:lpstr>Business Background</vt:lpstr>
      <vt:lpstr>Business Background</vt:lpstr>
      <vt:lpstr>PowerPoint Presentation</vt:lpstr>
      <vt:lpstr>Research Objective</vt:lpstr>
      <vt:lpstr>Data and Modelling Process</vt:lpstr>
      <vt:lpstr>Muted relationships while on EDLP</vt:lpstr>
      <vt:lpstr>Insignificant impact on weekly sales while on EDLP</vt:lpstr>
      <vt:lpstr>Regions A and B have more categories and at higher levels of markdown</vt:lpstr>
      <vt:lpstr>Bigger store size not higher efficiency</vt:lpstr>
      <vt:lpstr>Limitations</vt:lpstr>
      <vt:lpstr>Modelling by category – More Insightful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Leslie Stefany Lopez Espinoza</cp:lastModifiedBy>
  <cp:revision>12</cp:revision>
  <dcterms:modified xsi:type="dcterms:W3CDTF">2021-08-12T17:03:12Z</dcterms:modified>
</cp:coreProperties>
</file>